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</p:sldIdLst>
  <p:sldSz cy="5143500" cx="9144000"/>
  <p:notesSz cx="6858000" cy="9144000"/>
  <p:embeddedFontLst>
    <p:embeddedFont>
      <p:font typeface="Roboto Slab"/>
      <p:regular r:id="rId65"/>
      <p:bold r:id="rId66"/>
    </p:embeddedFont>
    <p:embeddedFont>
      <p:font typeface="PT Sans Narrow"/>
      <p:regular r:id="rId67"/>
      <p:bold r:id="rId68"/>
    </p:embeddedFont>
    <p:embeddedFont>
      <p:font typeface="Open Sans"/>
      <p:regular r:id="rId69"/>
      <p:bold r:id="rId70"/>
      <p:italic r:id="rId71"/>
      <p:boldItalic r:id="rId7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2" Type="http://schemas.openxmlformats.org/officeDocument/2006/relationships/font" Target="fonts/OpenSans-boldItalic.fntdata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71" Type="http://schemas.openxmlformats.org/officeDocument/2006/relationships/font" Target="fonts/OpenSans-italic.fntdata"/><Relationship Id="rId70" Type="http://schemas.openxmlformats.org/officeDocument/2006/relationships/font" Target="fonts/OpenSans-bold.fntdata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font" Target="fonts/RobotoSlab-bold.fntdata"/><Relationship Id="rId21" Type="http://schemas.openxmlformats.org/officeDocument/2006/relationships/slide" Target="slides/slide16.xml"/><Relationship Id="rId65" Type="http://schemas.openxmlformats.org/officeDocument/2006/relationships/font" Target="fonts/RobotoSlab-regular.fntdata"/><Relationship Id="rId24" Type="http://schemas.openxmlformats.org/officeDocument/2006/relationships/slide" Target="slides/slide19.xml"/><Relationship Id="rId68" Type="http://schemas.openxmlformats.org/officeDocument/2006/relationships/font" Target="fonts/PTSansNarrow-bold.fntdata"/><Relationship Id="rId23" Type="http://schemas.openxmlformats.org/officeDocument/2006/relationships/slide" Target="slides/slide18.xml"/><Relationship Id="rId67" Type="http://schemas.openxmlformats.org/officeDocument/2006/relationships/font" Target="fonts/PTSansNarrow-regular.fntdata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font" Target="fonts/OpenSans-regular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c6f75fce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c6f75fce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c2741df4b0_1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3c2741df4b0_1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bbcaa9332b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3bbcaa9332b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c2741df4b0_1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3c2741df4b0_1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c2741df4b0_1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c2741df4b0_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c2741df4b0_1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c2741df4b0_1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3c2741df4b0_1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3c2741df4b0_1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c2741df4b0_1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3c2741df4b0_1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3c2741df4b0_1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3c2741df4b0_1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3c2741df4b0_1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3c2741df4b0_1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c6f75fceb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c6f75fceb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3b9c44a74b4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3b9c44a74b4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3c2741df4b0_1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3c2741df4b0_1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3bbcaa9332b_1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3bbcaa9332b_1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3b9c44a74b4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3b9c44a74b4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b9c44a74b4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3b9c44a74b4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3bbcaa9332b_1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3bbcaa9332b_1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3b9c44a74b4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3b9c44a74b4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bbcaa9332b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bbcaa9332b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3b9c44a74b4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3b9c44a74b4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3c291f59d60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3c291f59d60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3b9c44a74b4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3b9c44a74b4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c6f75fceb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c6f75fceb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3c2741df4b0_1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3c2741df4b0_1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3c2741df4b0_1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3c2741df4b0_1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3c2741df4b0_1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3c2741df4b0_1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3c2741df4b0_1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3c2741df4b0_1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3c2741df4b0_1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3c2741df4b0_1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3c2741df4b0_1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3c2741df4b0_1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3c291f59d6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3c291f59d6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3c2741df4b0_1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3c2741df4b0_1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3c291f59d60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3c291f59d60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3c291f59d60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3c291f59d60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c6f75fceb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c6f75fceb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3c291f59d60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3c291f59d60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3c291f59d60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3c291f59d60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3c291f59d60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3c291f59d60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3c291f59d60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3c291f59d60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3c291f59d60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3c291f59d60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3c291f59d60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3c291f59d60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3c291f59d60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3c291f59d60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3c291f59d60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3c291f59d60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3c291f59d60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3c291f59d60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3c291f59d60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3c291f59d60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c2741df4b0_1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c2741df4b0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3c291f59d60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3c291f59d60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3c291f59d60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3c291f59d60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c291f59d60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3c291f59d60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3c291f59d60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3c291f59d60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3c291f59d60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3c291f59d60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3c291f59d60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3c291f59d60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3c291f59d60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3c291f59d60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3c291f59d60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3c291f59d60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3c291f59d60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3c291f59d60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3bbcaa9332b_1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3bbcaa9332b_1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b9c44a74b4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3b9c44a74b4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bbcaa9332b_1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3bbcaa9332b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3c2741df4b0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3c2741df4b0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3c2741df4b0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3c2741df4b0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2" name="Google Shape;12;p2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13" name="Google Shape;13;p2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" name="Google Shape;14;p2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5" name="Google Shape;15;p2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16" name="Google Shape;16;p2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8" name="Google Shape;18;p2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9" name="Google Shape;19;p2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1"/>
          <p:cNvSpPr txBox="1"/>
          <p:nvPr>
            <p:ph hasCustomPrompt="1" type="title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1"/>
          <p:cNvSpPr txBox="1"/>
          <p:nvPr>
            <p:ph idx="1" type="body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9" name="Google Shape;5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3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" type="body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5"/>
          <p:cNvSpPr txBox="1"/>
          <p:nvPr>
            <p:ph idx="2" type="body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6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7" name="Google Shape;47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>
            <p:ph idx="1" type="body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/>
        </p:txBody>
      </p:sp>
      <p:sp>
        <p:nvSpPr>
          <p:cNvPr id="54" name="Google Shape;5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trop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7.png"/><Relationship Id="rId4" Type="http://schemas.openxmlformats.org/officeDocument/2006/relationships/image" Target="../media/image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www.google.com" TargetMode="External"/><Relationship Id="rId4" Type="http://schemas.openxmlformats.org/officeDocument/2006/relationships/image" Target="../media/image1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8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0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5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7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3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3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4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6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2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6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8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8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38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31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30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35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29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39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32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40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37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34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Relationship Id="rId4" Type="http://schemas.openxmlformats.org/officeDocument/2006/relationships/image" Target="../media/image5.png"/><Relationship Id="rId5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 Foundations</a:t>
            </a:r>
            <a:endParaRPr/>
          </a:p>
        </p:txBody>
      </p:sp>
      <p:sp>
        <p:nvSpPr>
          <p:cNvPr id="67" name="Google Shape;67;p13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 Value boot camp</a:t>
            </a:r>
            <a:endParaRPr sz="1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2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the web works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the Web Works</a:t>
            </a:r>
            <a:endParaRPr/>
          </a:p>
        </p:txBody>
      </p:sp>
      <p:pic>
        <p:nvPicPr>
          <p:cNvPr id="128" name="Google Shape;12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6588" y="1426725"/>
            <a:ext cx="5930826" cy="3315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HTTP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24"/>
          <p:cNvSpPr txBox="1"/>
          <p:nvPr>
            <p:ph idx="1" type="body"/>
          </p:nvPr>
        </p:nvSpPr>
        <p:spPr>
          <a:xfrm>
            <a:off x="311700" y="1266325"/>
            <a:ext cx="4815000" cy="295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Slab"/>
                <a:ea typeface="Roboto Slab"/>
                <a:cs typeface="Roboto Slab"/>
                <a:sym typeface="Roboto Slab"/>
              </a:rPr>
              <a:t>HTTP - Hypertext Transfer Protocol</a:t>
            </a:r>
            <a:endParaRPr>
              <a:latin typeface="Roboto Slab"/>
              <a:ea typeface="Roboto Slab"/>
              <a:cs typeface="Roboto Slab"/>
              <a:sym typeface="Roboto Slab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Roboto Slab"/>
              <a:buChar char="●"/>
            </a:pPr>
            <a:r>
              <a:rPr lang="en">
                <a:latin typeface="Roboto Slab"/>
                <a:ea typeface="Roboto Slab"/>
                <a:cs typeface="Roboto Slab"/>
                <a:sym typeface="Roboto Slab"/>
              </a:rPr>
              <a:t>Set of rules that lets browsers and servers talk to each other on the web</a:t>
            </a:r>
            <a:endParaRPr>
              <a:latin typeface="Roboto Slab"/>
              <a:ea typeface="Roboto Slab"/>
              <a:cs typeface="Roboto Slab"/>
              <a:sym typeface="Roboto Slab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"/>
              <a:buChar char="●"/>
            </a:pPr>
            <a:r>
              <a:rPr lang="en">
                <a:latin typeface="Roboto Slab"/>
                <a:ea typeface="Roboto Slab"/>
                <a:cs typeface="Roboto Slab"/>
                <a:sym typeface="Roboto Slab"/>
              </a:rPr>
              <a:t>HTTPS (HTTP Secure) is the secure version of HTTP</a:t>
            </a:r>
            <a:endParaRPr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135" name="Google Shape;13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3525" y="1033950"/>
            <a:ext cx="3630600" cy="2076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HTTP Works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25"/>
          <p:cNvSpPr txBox="1"/>
          <p:nvPr>
            <p:ph idx="1" type="body"/>
          </p:nvPr>
        </p:nvSpPr>
        <p:spPr>
          <a:xfrm>
            <a:off x="311700" y="1266325"/>
            <a:ext cx="8030400" cy="33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 Slab"/>
                <a:ea typeface="Roboto Slab"/>
                <a:cs typeface="Roboto Slab"/>
                <a:sym typeface="Roboto Slab"/>
              </a:rPr>
              <a:t>1. </a:t>
            </a:r>
            <a:r>
              <a:rPr b="1" lang="en">
                <a:latin typeface="Roboto Slab"/>
                <a:ea typeface="Roboto Slab"/>
                <a:cs typeface="Roboto Slab"/>
                <a:sym typeface="Roboto Slab"/>
              </a:rPr>
              <a:t>Client Makes a Request</a:t>
            </a:r>
            <a:endParaRPr b="1">
              <a:latin typeface="Roboto Slab"/>
              <a:ea typeface="Roboto Slab"/>
              <a:cs typeface="Roboto Slab"/>
              <a:sym typeface="Roboto Slab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Roboto Slab"/>
              <a:buChar char="●"/>
            </a:pPr>
            <a:r>
              <a:rPr lang="en">
                <a:latin typeface="Roboto Slab"/>
                <a:ea typeface="Roboto Slab"/>
                <a:cs typeface="Roboto Slab"/>
                <a:sym typeface="Roboto Slab"/>
              </a:rPr>
              <a:t>You type a URL or click a link in your browser</a:t>
            </a:r>
            <a:endParaRPr>
              <a:latin typeface="Roboto Slab"/>
              <a:ea typeface="Roboto Slab"/>
              <a:cs typeface="Roboto Slab"/>
              <a:sym typeface="Roboto Slab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"/>
              <a:buChar char="●"/>
            </a:pPr>
            <a:r>
              <a:rPr lang="en">
                <a:latin typeface="Roboto Slab"/>
                <a:ea typeface="Roboto Slab"/>
                <a:cs typeface="Roboto Slab"/>
                <a:sym typeface="Roboto Slab"/>
              </a:rPr>
              <a:t>The browser (client) sends an HTTP request to a server</a:t>
            </a:r>
            <a:endParaRPr>
              <a:latin typeface="Roboto Slab"/>
              <a:ea typeface="Roboto Slab"/>
              <a:cs typeface="Roboto Slab"/>
              <a:sym typeface="Roboto Slab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"/>
              <a:buChar char="●"/>
            </a:pPr>
            <a:r>
              <a:rPr lang="en">
                <a:latin typeface="Roboto Slab"/>
                <a:ea typeface="Roboto Slab"/>
                <a:cs typeface="Roboto Slab"/>
                <a:sym typeface="Roboto Slab"/>
              </a:rPr>
              <a:t>Request includes:</a:t>
            </a:r>
            <a:endParaRPr>
              <a:latin typeface="Roboto Slab"/>
              <a:ea typeface="Roboto Slab"/>
              <a:cs typeface="Roboto Slab"/>
              <a:sym typeface="Roboto Slab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Slab"/>
              <a:buChar char="○"/>
            </a:pPr>
            <a:r>
              <a:rPr lang="en">
                <a:latin typeface="Roboto Slab"/>
                <a:ea typeface="Roboto Slab"/>
                <a:cs typeface="Roboto Slab"/>
                <a:sym typeface="Roboto Slab"/>
              </a:rPr>
              <a:t>Method (GET, POST, PUT, DELETE)</a:t>
            </a:r>
            <a:endParaRPr>
              <a:latin typeface="Roboto Slab"/>
              <a:ea typeface="Roboto Slab"/>
              <a:cs typeface="Roboto Slab"/>
              <a:sym typeface="Roboto Slab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Slab"/>
              <a:buChar char="○"/>
            </a:pPr>
            <a:r>
              <a:rPr lang="en">
                <a:latin typeface="Roboto Slab"/>
                <a:ea typeface="Roboto Slab"/>
                <a:cs typeface="Roboto Slab"/>
                <a:sym typeface="Roboto Slab"/>
              </a:rPr>
              <a:t>URL/path</a:t>
            </a:r>
            <a:endParaRPr>
              <a:latin typeface="Roboto Slab"/>
              <a:ea typeface="Roboto Slab"/>
              <a:cs typeface="Roboto Slab"/>
              <a:sym typeface="Roboto Slab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Slab"/>
              <a:buChar char="○"/>
            </a:pPr>
            <a:r>
              <a:rPr lang="en">
                <a:latin typeface="Roboto Slab"/>
                <a:ea typeface="Roboto Slab"/>
                <a:cs typeface="Roboto Slab"/>
                <a:sym typeface="Roboto Slab"/>
              </a:rPr>
              <a:t>Headers (metadata like cookies, content type)</a:t>
            </a:r>
            <a:endParaRPr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HTTP Works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26"/>
          <p:cNvSpPr txBox="1"/>
          <p:nvPr>
            <p:ph idx="1" type="body"/>
          </p:nvPr>
        </p:nvSpPr>
        <p:spPr>
          <a:xfrm>
            <a:off x="311700" y="1266325"/>
            <a:ext cx="8030400" cy="33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 Slab"/>
                <a:ea typeface="Roboto Slab"/>
                <a:cs typeface="Roboto Slab"/>
                <a:sym typeface="Roboto Slab"/>
              </a:rPr>
              <a:t>2. Server Processes the Request</a:t>
            </a:r>
            <a:endParaRPr b="1">
              <a:latin typeface="Roboto Slab"/>
              <a:ea typeface="Roboto Slab"/>
              <a:cs typeface="Roboto Slab"/>
              <a:sym typeface="Roboto Slab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Roboto Slab"/>
              <a:buChar char="●"/>
            </a:pPr>
            <a:r>
              <a:rPr lang="en">
                <a:latin typeface="Roboto Slab"/>
                <a:ea typeface="Roboto Slab"/>
                <a:cs typeface="Roboto Slab"/>
                <a:sym typeface="Roboto Slab"/>
              </a:rPr>
              <a:t>The server receives the request</a:t>
            </a:r>
            <a:endParaRPr>
              <a:latin typeface="Roboto Slab"/>
              <a:ea typeface="Roboto Slab"/>
              <a:cs typeface="Roboto Slab"/>
              <a:sym typeface="Roboto Slab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"/>
              <a:buChar char="●"/>
            </a:pPr>
            <a:r>
              <a:rPr lang="en">
                <a:latin typeface="Roboto Slab"/>
                <a:ea typeface="Roboto Slab"/>
                <a:cs typeface="Roboto Slab"/>
                <a:sym typeface="Roboto Slab"/>
              </a:rPr>
              <a:t>It may:</a:t>
            </a:r>
            <a:endParaRPr>
              <a:latin typeface="Roboto Slab"/>
              <a:ea typeface="Roboto Slab"/>
              <a:cs typeface="Roboto Slab"/>
              <a:sym typeface="Roboto Slab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Slab"/>
              <a:buChar char="○"/>
            </a:pPr>
            <a:r>
              <a:rPr lang="en">
                <a:latin typeface="Roboto Slab"/>
                <a:ea typeface="Roboto Slab"/>
                <a:cs typeface="Roboto Slab"/>
                <a:sym typeface="Roboto Slab"/>
              </a:rPr>
              <a:t>Fetch data from a database</a:t>
            </a:r>
            <a:endParaRPr>
              <a:latin typeface="Roboto Slab"/>
              <a:ea typeface="Roboto Slab"/>
              <a:cs typeface="Roboto Slab"/>
              <a:sym typeface="Roboto Slab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Slab"/>
              <a:buChar char="○"/>
            </a:pPr>
            <a:r>
              <a:rPr lang="en">
                <a:latin typeface="Roboto Slab"/>
                <a:ea typeface="Roboto Slab"/>
                <a:cs typeface="Roboto Slab"/>
                <a:sym typeface="Roboto Slab"/>
              </a:rPr>
              <a:t>Run application logic</a:t>
            </a:r>
            <a:endParaRPr>
              <a:latin typeface="Roboto Slab"/>
              <a:ea typeface="Roboto Slab"/>
              <a:cs typeface="Roboto Slab"/>
              <a:sym typeface="Roboto Slab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Slab"/>
              <a:buChar char="○"/>
            </a:pPr>
            <a:r>
              <a:rPr lang="en">
                <a:latin typeface="Roboto Slab"/>
                <a:ea typeface="Roboto Slab"/>
                <a:cs typeface="Roboto Slab"/>
                <a:sym typeface="Roboto Slab"/>
              </a:rPr>
              <a:t>Read a file</a:t>
            </a:r>
            <a:endParaRPr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HTTP Works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27"/>
          <p:cNvSpPr txBox="1"/>
          <p:nvPr>
            <p:ph idx="1" type="body"/>
          </p:nvPr>
        </p:nvSpPr>
        <p:spPr>
          <a:xfrm>
            <a:off x="311700" y="1266325"/>
            <a:ext cx="8030400" cy="33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 Slab"/>
                <a:ea typeface="Roboto Slab"/>
                <a:cs typeface="Roboto Slab"/>
                <a:sym typeface="Roboto Slab"/>
              </a:rPr>
              <a:t>3. Server Sends a Response</a:t>
            </a:r>
            <a:endParaRPr b="1">
              <a:latin typeface="Roboto Slab"/>
              <a:ea typeface="Roboto Slab"/>
              <a:cs typeface="Roboto Slab"/>
              <a:sym typeface="Roboto Slab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Roboto Slab"/>
              <a:buChar char="●"/>
            </a:pPr>
            <a:r>
              <a:rPr lang="en">
                <a:latin typeface="Roboto Slab"/>
                <a:ea typeface="Roboto Slab"/>
                <a:cs typeface="Roboto Slab"/>
                <a:sym typeface="Roboto Slab"/>
              </a:rPr>
              <a:t>The server replies with an HTTP respons</a:t>
            </a:r>
            <a:r>
              <a:rPr lang="en">
                <a:latin typeface="Roboto Slab"/>
                <a:ea typeface="Roboto Slab"/>
                <a:cs typeface="Roboto Slab"/>
                <a:sym typeface="Roboto Slab"/>
              </a:rPr>
              <a:t>e</a:t>
            </a:r>
            <a:endParaRPr>
              <a:latin typeface="Roboto Slab"/>
              <a:ea typeface="Roboto Slab"/>
              <a:cs typeface="Roboto Slab"/>
              <a:sym typeface="Roboto Slab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"/>
              <a:buChar char="●"/>
            </a:pPr>
            <a:r>
              <a:rPr lang="en">
                <a:latin typeface="Roboto Slab"/>
                <a:ea typeface="Roboto Slab"/>
                <a:cs typeface="Roboto Slab"/>
                <a:sym typeface="Roboto Slab"/>
              </a:rPr>
              <a:t>Response includes:</a:t>
            </a:r>
            <a:endParaRPr>
              <a:latin typeface="Roboto Slab"/>
              <a:ea typeface="Roboto Slab"/>
              <a:cs typeface="Roboto Slab"/>
              <a:sym typeface="Roboto Slab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Slab"/>
              <a:buChar char="○"/>
            </a:pPr>
            <a:r>
              <a:rPr lang="en">
                <a:latin typeface="Roboto Slab"/>
                <a:ea typeface="Roboto Slab"/>
                <a:cs typeface="Roboto Slab"/>
                <a:sym typeface="Roboto Slab"/>
              </a:rPr>
              <a:t>Status code (200 OK, 404 Not Found, 500 Error)</a:t>
            </a:r>
            <a:endParaRPr>
              <a:latin typeface="Roboto Slab"/>
              <a:ea typeface="Roboto Slab"/>
              <a:cs typeface="Roboto Slab"/>
              <a:sym typeface="Roboto Slab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Slab"/>
              <a:buChar char="○"/>
            </a:pPr>
            <a:r>
              <a:rPr lang="en">
                <a:latin typeface="Roboto Slab"/>
                <a:ea typeface="Roboto Slab"/>
                <a:cs typeface="Roboto Slab"/>
                <a:sym typeface="Roboto Slab"/>
              </a:rPr>
              <a:t>Headers</a:t>
            </a:r>
            <a:endParaRPr>
              <a:latin typeface="Roboto Slab"/>
              <a:ea typeface="Roboto Slab"/>
              <a:cs typeface="Roboto Slab"/>
              <a:sym typeface="Roboto Slab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Slab"/>
              <a:buChar char="○"/>
            </a:pPr>
            <a:r>
              <a:rPr lang="en">
                <a:latin typeface="Roboto Slab"/>
                <a:ea typeface="Roboto Slab"/>
                <a:cs typeface="Roboto Slab"/>
                <a:sym typeface="Roboto Slab"/>
              </a:rPr>
              <a:t>Body (HTML, JSON, images, etc.)</a:t>
            </a:r>
            <a:endParaRPr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HTTP Works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28"/>
          <p:cNvSpPr txBox="1"/>
          <p:nvPr>
            <p:ph idx="1" type="body"/>
          </p:nvPr>
        </p:nvSpPr>
        <p:spPr>
          <a:xfrm>
            <a:off x="311700" y="1266325"/>
            <a:ext cx="8030400" cy="33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 Slab"/>
                <a:ea typeface="Roboto Slab"/>
                <a:cs typeface="Roboto Slab"/>
                <a:sym typeface="Roboto Slab"/>
              </a:rPr>
              <a:t>4. Browser Renders the Result</a:t>
            </a:r>
            <a:endParaRPr b="1">
              <a:latin typeface="Roboto Slab"/>
              <a:ea typeface="Roboto Slab"/>
              <a:cs typeface="Roboto Slab"/>
              <a:sym typeface="Roboto Slab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Roboto Slab"/>
              <a:buChar char="●"/>
            </a:pPr>
            <a:r>
              <a:rPr lang="en">
                <a:latin typeface="Roboto Slab"/>
                <a:ea typeface="Roboto Slab"/>
                <a:cs typeface="Roboto Slab"/>
                <a:sym typeface="Roboto Slab"/>
              </a:rPr>
              <a:t>The browser receives the response</a:t>
            </a:r>
            <a:endParaRPr>
              <a:latin typeface="Roboto Slab"/>
              <a:ea typeface="Roboto Slab"/>
              <a:cs typeface="Roboto Slab"/>
              <a:sym typeface="Roboto Slab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"/>
              <a:buChar char="●"/>
            </a:pPr>
            <a:r>
              <a:rPr lang="en">
                <a:latin typeface="Roboto Slab"/>
                <a:ea typeface="Roboto Slab"/>
                <a:cs typeface="Roboto Slab"/>
                <a:sym typeface="Roboto Slab"/>
              </a:rPr>
              <a:t>It renders the content (webpage, data, image)</a:t>
            </a:r>
            <a:endParaRPr>
              <a:latin typeface="Roboto Slab"/>
              <a:ea typeface="Roboto Slab"/>
              <a:cs typeface="Roboto Slab"/>
              <a:sym typeface="Roboto Slab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"/>
              <a:buChar char="●"/>
            </a:pPr>
            <a:r>
              <a:rPr lang="en">
                <a:latin typeface="Roboto Slab"/>
                <a:ea typeface="Roboto Slab"/>
                <a:cs typeface="Roboto Slab"/>
                <a:sym typeface="Roboto Slab"/>
              </a:rPr>
              <a:t>Additional requests may be made for CSS, JS, images</a:t>
            </a:r>
            <a:endParaRPr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 Message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5" name="Google Shape;16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5925" y="1955626"/>
            <a:ext cx="3222173" cy="2015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73725" y="1955624"/>
            <a:ext cx="4397602" cy="2168374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9"/>
          <p:cNvSpPr txBox="1"/>
          <p:nvPr>
            <p:ph idx="1" type="body"/>
          </p:nvPr>
        </p:nvSpPr>
        <p:spPr>
          <a:xfrm>
            <a:off x="309403" y="1367000"/>
            <a:ext cx="1901100" cy="52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rPr>
              <a:t>Request</a:t>
            </a:r>
            <a:endParaRPr b="1">
              <a:solidFill>
                <a:schemeClr val="accent5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168" name="Google Shape;168;p29"/>
          <p:cNvSpPr txBox="1"/>
          <p:nvPr>
            <p:ph idx="1" type="body"/>
          </p:nvPr>
        </p:nvSpPr>
        <p:spPr>
          <a:xfrm>
            <a:off x="4186931" y="1367000"/>
            <a:ext cx="1901100" cy="52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rPr>
              <a:t>Response</a:t>
            </a:r>
            <a:endParaRPr b="1">
              <a:solidFill>
                <a:schemeClr val="accent5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 methods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30"/>
          <p:cNvSpPr txBox="1"/>
          <p:nvPr>
            <p:ph idx="1" type="body"/>
          </p:nvPr>
        </p:nvSpPr>
        <p:spPr>
          <a:xfrm>
            <a:off x="311700" y="1266325"/>
            <a:ext cx="8281800" cy="63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latin typeface="Roboto Slab"/>
                <a:ea typeface="Roboto Slab"/>
                <a:cs typeface="Roboto Slab"/>
                <a:sym typeface="Roboto Slab"/>
              </a:rPr>
              <a:t>Define what action the client wants the server to perform on a resource.</a:t>
            </a:r>
            <a:endParaRPr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175" name="Google Shape;17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9675" y="1913731"/>
            <a:ext cx="7393901" cy="2464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1"/>
          <p:cNvSpPr/>
          <p:nvPr/>
        </p:nvSpPr>
        <p:spPr>
          <a:xfrm>
            <a:off x="0" y="0"/>
            <a:ext cx="9161100" cy="2484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31"/>
          <p:cNvSpPr txBox="1"/>
          <p:nvPr>
            <p:ph idx="4294967295" type="title"/>
          </p:nvPr>
        </p:nvSpPr>
        <p:spPr>
          <a:xfrm>
            <a:off x="320250" y="1644475"/>
            <a:ext cx="85206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82" name="Google Shape;182;p31"/>
          <p:cNvSpPr txBox="1"/>
          <p:nvPr>
            <p:ph idx="4294967295" type="body"/>
          </p:nvPr>
        </p:nvSpPr>
        <p:spPr>
          <a:xfrm>
            <a:off x="311700" y="3198825"/>
            <a:ext cx="8520600" cy="160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400">
                <a:latin typeface="Roboto Slab"/>
                <a:ea typeface="Roboto Slab"/>
                <a:cs typeface="Roboto Slab"/>
                <a:sym typeface="Roboto Slab"/>
              </a:rPr>
              <a:t>How the web works</a:t>
            </a:r>
            <a:endParaRPr sz="2400"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/>
          <p:nvPr>
            <p:ph idx="2" type="body"/>
          </p:nvPr>
        </p:nvSpPr>
        <p:spPr>
          <a:xfrm>
            <a:off x="4618300" y="724200"/>
            <a:ext cx="44355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 Slab"/>
              <a:buChar char="●"/>
            </a:pPr>
            <a:r>
              <a:rPr lang="en">
                <a:latin typeface="Roboto Slab"/>
                <a:ea typeface="Roboto Slab"/>
                <a:cs typeface="Roboto Slab"/>
                <a:sym typeface="Roboto Slab"/>
              </a:rPr>
              <a:t>Web Development</a:t>
            </a:r>
            <a:endParaRPr>
              <a:latin typeface="Roboto Slab"/>
              <a:ea typeface="Roboto Slab"/>
              <a:cs typeface="Roboto Slab"/>
              <a:sym typeface="Roboto Slab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 Slab"/>
              <a:buChar char="●"/>
            </a:pPr>
            <a:r>
              <a:rPr lang="en">
                <a:latin typeface="Roboto Slab"/>
                <a:ea typeface="Roboto Slab"/>
                <a:cs typeface="Roboto Slab"/>
                <a:sym typeface="Roboto Slab"/>
              </a:rPr>
              <a:t>How the web works</a:t>
            </a:r>
            <a:endParaRPr>
              <a:latin typeface="Roboto Slab"/>
              <a:ea typeface="Roboto Slab"/>
              <a:cs typeface="Roboto Slab"/>
              <a:sym typeface="Roboto Slab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 Slab"/>
              <a:buChar char="●"/>
            </a:pPr>
            <a:r>
              <a:rPr lang="en">
                <a:latin typeface="Roboto Slab"/>
                <a:ea typeface="Roboto Slab"/>
                <a:cs typeface="Roboto Slab"/>
                <a:sym typeface="Roboto Slab"/>
              </a:rPr>
              <a:t>HTML Fundamentals</a:t>
            </a:r>
            <a:endParaRPr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3" name="Google Shape;73;p14"/>
          <p:cNvSpPr txBox="1"/>
          <p:nvPr>
            <p:ph type="title"/>
          </p:nvPr>
        </p:nvSpPr>
        <p:spPr>
          <a:xfrm>
            <a:off x="265500" y="1912650"/>
            <a:ext cx="4045200" cy="131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Course Content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2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 Fundamentals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HTML</a:t>
            </a:r>
            <a:endParaRPr/>
          </a:p>
        </p:txBody>
      </p:sp>
      <p:sp>
        <p:nvSpPr>
          <p:cNvPr id="193" name="Google Shape;193;p33"/>
          <p:cNvSpPr txBox="1"/>
          <p:nvPr>
            <p:ph idx="1" type="body"/>
          </p:nvPr>
        </p:nvSpPr>
        <p:spPr>
          <a:xfrm>
            <a:off x="311700" y="1266325"/>
            <a:ext cx="47730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"/>
              <a:buChar char="●"/>
            </a:pPr>
            <a:r>
              <a:rPr lang="en">
                <a:latin typeface="Roboto Slab"/>
                <a:ea typeface="Roboto Slab"/>
                <a:cs typeface="Roboto Slab"/>
                <a:sym typeface="Roboto Slab"/>
              </a:rPr>
              <a:t>HTML = HyperText Markup Language</a:t>
            </a:r>
            <a:endParaRPr>
              <a:latin typeface="Roboto Slab"/>
              <a:ea typeface="Roboto Slab"/>
              <a:cs typeface="Roboto Slab"/>
              <a:sym typeface="Roboto Slab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"/>
              <a:buChar char="●"/>
            </a:pPr>
            <a:r>
              <a:rPr lang="en">
                <a:latin typeface="Roboto Slab"/>
                <a:ea typeface="Roboto Slab"/>
                <a:cs typeface="Roboto Slab"/>
                <a:sym typeface="Roboto Slab"/>
              </a:rPr>
              <a:t>Defines the structure and content of a webpage</a:t>
            </a:r>
            <a:endParaRPr>
              <a:latin typeface="Roboto Slab"/>
              <a:ea typeface="Roboto Slab"/>
              <a:cs typeface="Roboto Slab"/>
              <a:sym typeface="Roboto Slab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"/>
              <a:buChar char="●"/>
            </a:pPr>
            <a:r>
              <a:rPr lang="en">
                <a:latin typeface="Roboto Slab"/>
                <a:ea typeface="Roboto Slab"/>
                <a:cs typeface="Roboto Slab"/>
                <a:sym typeface="Roboto Slab"/>
              </a:rPr>
              <a:t>Uses tags to describe elements like:</a:t>
            </a:r>
            <a:endParaRPr>
              <a:latin typeface="Roboto Slab"/>
              <a:ea typeface="Roboto Slab"/>
              <a:cs typeface="Roboto Slab"/>
              <a:sym typeface="Roboto Slab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Slab"/>
              <a:buChar char="○"/>
            </a:pPr>
            <a:r>
              <a:rPr lang="en">
                <a:latin typeface="Roboto Slab"/>
                <a:ea typeface="Roboto Slab"/>
                <a:cs typeface="Roboto Slab"/>
                <a:sym typeface="Roboto Slab"/>
              </a:rPr>
              <a:t>headings, paragraphs, links, images, forms</a:t>
            </a:r>
            <a:endParaRPr>
              <a:latin typeface="Roboto Slab"/>
              <a:ea typeface="Roboto Slab"/>
              <a:cs typeface="Roboto Slab"/>
              <a:sym typeface="Roboto Slab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"/>
              <a:buChar char="●"/>
            </a:pPr>
            <a:r>
              <a:rPr lang="en">
                <a:latin typeface="Roboto Slab"/>
                <a:ea typeface="Roboto Slab"/>
                <a:cs typeface="Roboto Slab"/>
                <a:sym typeface="Roboto Slab"/>
              </a:rPr>
              <a:t>Browsers read HTML and render it visually</a:t>
            </a:r>
            <a:endParaRPr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194" name="Google Shape;19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7100" y="1107343"/>
            <a:ext cx="3492997" cy="3264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 Tags - Syntax</a:t>
            </a:r>
            <a:endParaRPr/>
          </a:p>
        </p:txBody>
      </p:sp>
      <p:sp>
        <p:nvSpPr>
          <p:cNvPr id="200" name="Google Shape;200;p34"/>
          <p:cNvSpPr txBox="1"/>
          <p:nvPr>
            <p:ph idx="1" type="body"/>
          </p:nvPr>
        </p:nvSpPr>
        <p:spPr>
          <a:xfrm>
            <a:off x="311700" y="1266325"/>
            <a:ext cx="8520600" cy="50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"/>
              <a:buChar char="●"/>
            </a:pPr>
            <a:r>
              <a:rPr lang="en">
                <a:latin typeface="Roboto Slab"/>
                <a:ea typeface="Roboto Slab"/>
                <a:cs typeface="Roboto Slab"/>
                <a:sym typeface="Roboto Slab"/>
              </a:rPr>
              <a:t>Tags are the building blocks of HTML</a:t>
            </a:r>
            <a:endParaRPr b="1" i="1">
              <a:solidFill>
                <a:srgbClr val="FF99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01" name="Google Shape;201;p34"/>
          <p:cNvSpPr txBox="1"/>
          <p:nvPr>
            <p:ph idx="1" type="body"/>
          </p:nvPr>
        </p:nvSpPr>
        <p:spPr>
          <a:xfrm>
            <a:off x="362775" y="4061875"/>
            <a:ext cx="8520600" cy="55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"/>
              <a:buChar char="●"/>
            </a:pPr>
            <a:r>
              <a:rPr lang="en">
                <a:latin typeface="Roboto Slab"/>
                <a:ea typeface="Roboto Slab"/>
                <a:cs typeface="Roboto Slab"/>
                <a:sym typeface="Roboto Slab"/>
              </a:rPr>
              <a:t>Example: </a:t>
            </a:r>
            <a:r>
              <a:rPr b="1" lang="en">
                <a:solidFill>
                  <a:srgbClr val="FF9900"/>
                </a:solidFill>
                <a:latin typeface="Roboto Slab"/>
                <a:ea typeface="Roboto Slab"/>
                <a:cs typeface="Roboto Slab"/>
                <a:sym typeface="Roboto Slab"/>
              </a:rPr>
              <a:t>&lt;a href="</a:t>
            </a:r>
            <a:r>
              <a:rPr b="1" lang="en" u="sng">
                <a:solidFill>
                  <a:schemeClr val="hlink"/>
                </a:solidFill>
                <a:latin typeface="Roboto Slab"/>
                <a:ea typeface="Roboto Slab"/>
                <a:cs typeface="Roboto Slab"/>
                <a:sym typeface="Roboto Slab"/>
                <a:hlinkClick r:id="rId3"/>
              </a:rPr>
              <a:t>https://www.google.com</a:t>
            </a:r>
            <a:r>
              <a:rPr b="1" lang="en">
                <a:solidFill>
                  <a:srgbClr val="FF9900"/>
                </a:solidFill>
                <a:latin typeface="Roboto Slab"/>
                <a:ea typeface="Roboto Slab"/>
                <a:cs typeface="Roboto Slab"/>
                <a:sym typeface="Roboto Slab"/>
              </a:rPr>
              <a:t>"&gt;go to google&lt;/a&gt;</a:t>
            </a:r>
            <a:endParaRPr b="1">
              <a:solidFill>
                <a:srgbClr val="FF99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202" name="Google Shape;202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57100" y="1959275"/>
            <a:ext cx="5629799" cy="1831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 Tags - Self-closing</a:t>
            </a:r>
            <a:endParaRPr/>
          </a:p>
        </p:txBody>
      </p:sp>
      <p:sp>
        <p:nvSpPr>
          <p:cNvPr id="208" name="Google Shape;208;p35"/>
          <p:cNvSpPr txBox="1"/>
          <p:nvPr>
            <p:ph idx="1" type="body"/>
          </p:nvPr>
        </p:nvSpPr>
        <p:spPr>
          <a:xfrm>
            <a:off x="311700" y="1266325"/>
            <a:ext cx="8520600" cy="103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"/>
              <a:buChar char="●"/>
            </a:pPr>
            <a:r>
              <a:rPr lang="en">
                <a:latin typeface="Roboto Slab"/>
                <a:ea typeface="Roboto Slab"/>
                <a:cs typeface="Roboto Slab"/>
                <a:sym typeface="Roboto Slab"/>
              </a:rPr>
              <a:t>Self-closing tags do not have separate opening and closing tags.</a:t>
            </a:r>
            <a:endParaRPr>
              <a:latin typeface="Roboto Slab"/>
              <a:ea typeface="Roboto Slab"/>
              <a:cs typeface="Roboto Slab"/>
              <a:sym typeface="Roboto Slab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"/>
              <a:buChar char="●"/>
            </a:pPr>
            <a:r>
              <a:rPr lang="en">
                <a:latin typeface="Roboto Slab"/>
                <a:ea typeface="Roboto Slab"/>
                <a:cs typeface="Roboto Slab"/>
                <a:sym typeface="Roboto Slab"/>
              </a:rPr>
              <a:t>They end with </a:t>
            </a:r>
            <a:r>
              <a:rPr lang="en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rPr>
              <a:t>/&gt;</a:t>
            </a:r>
            <a:r>
              <a:rPr lang="en">
                <a:latin typeface="Roboto Slab"/>
                <a:ea typeface="Roboto Slab"/>
                <a:cs typeface="Roboto Slab"/>
                <a:sym typeface="Roboto Slab"/>
              </a:rPr>
              <a:t> and don’t contain content.</a:t>
            </a:r>
            <a:endParaRPr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209" name="Google Shape;20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3925" y="2467884"/>
            <a:ext cx="4116149" cy="2155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 Comments</a:t>
            </a:r>
            <a:endParaRPr/>
          </a:p>
        </p:txBody>
      </p:sp>
      <p:sp>
        <p:nvSpPr>
          <p:cNvPr id="215" name="Google Shape;215;p36"/>
          <p:cNvSpPr txBox="1"/>
          <p:nvPr>
            <p:ph idx="1" type="body"/>
          </p:nvPr>
        </p:nvSpPr>
        <p:spPr>
          <a:xfrm>
            <a:off x="311700" y="1266325"/>
            <a:ext cx="5009700" cy="65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latin typeface="Roboto Slab"/>
                <a:ea typeface="Roboto Slab"/>
                <a:cs typeface="Roboto Slab"/>
                <a:sym typeface="Roboto Slab"/>
              </a:rPr>
              <a:t>They are not displayed on the page</a:t>
            </a:r>
            <a:endParaRPr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216" name="Google Shape;21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9225" y="1894401"/>
            <a:ext cx="4527474" cy="869150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36"/>
          <p:cNvSpPr txBox="1"/>
          <p:nvPr>
            <p:ph idx="1" type="body"/>
          </p:nvPr>
        </p:nvSpPr>
        <p:spPr>
          <a:xfrm>
            <a:off x="419225" y="3031925"/>
            <a:ext cx="7212300" cy="12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 Slab"/>
              <a:buChar char="●"/>
            </a:pPr>
            <a:r>
              <a:rPr lang="en">
                <a:latin typeface="Roboto Slab"/>
                <a:ea typeface="Roboto Slab"/>
                <a:cs typeface="Roboto Slab"/>
                <a:sym typeface="Roboto Slab"/>
              </a:rPr>
              <a:t>Explain sections of code</a:t>
            </a:r>
            <a:endParaRPr>
              <a:latin typeface="Roboto Slab"/>
              <a:ea typeface="Roboto Slab"/>
              <a:cs typeface="Roboto Slab"/>
              <a:sym typeface="Roboto Slab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 Slab"/>
              <a:buChar char="●"/>
            </a:pPr>
            <a:r>
              <a:rPr lang="en">
                <a:latin typeface="Roboto Slab"/>
                <a:ea typeface="Roboto Slab"/>
                <a:cs typeface="Roboto Slab"/>
                <a:sym typeface="Roboto Slab"/>
              </a:rPr>
              <a:t>Temporarily disable HTML elements</a:t>
            </a:r>
            <a:endParaRPr>
              <a:latin typeface="Roboto Slab"/>
              <a:ea typeface="Roboto Slab"/>
              <a:cs typeface="Roboto Slab"/>
              <a:sym typeface="Roboto Slab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 Slab"/>
              <a:buChar char="●"/>
            </a:pPr>
            <a:r>
              <a:rPr lang="en">
                <a:latin typeface="Roboto Slab"/>
                <a:ea typeface="Roboto Slab"/>
                <a:cs typeface="Roboto Slab"/>
                <a:sym typeface="Roboto Slab"/>
              </a:rPr>
              <a:t>Leave notes for other developers</a:t>
            </a:r>
            <a:endParaRPr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Editors</a:t>
            </a:r>
            <a:endParaRPr/>
          </a:p>
        </p:txBody>
      </p:sp>
      <p:sp>
        <p:nvSpPr>
          <p:cNvPr id="223" name="Google Shape;223;p37"/>
          <p:cNvSpPr txBox="1"/>
          <p:nvPr>
            <p:ph idx="1" type="body"/>
          </p:nvPr>
        </p:nvSpPr>
        <p:spPr>
          <a:xfrm>
            <a:off x="387900" y="1489825"/>
            <a:ext cx="77436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"/>
              <a:buChar char="●"/>
            </a:pPr>
            <a:r>
              <a:rPr lang="en">
                <a:latin typeface="Roboto Slab"/>
                <a:ea typeface="Roboto Slab"/>
                <a:cs typeface="Roboto Slab"/>
                <a:sym typeface="Roboto Slab"/>
              </a:rPr>
              <a:t>Visual Studio Code (VS Code) ⭐ Most Popular</a:t>
            </a:r>
            <a:endParaRPr>
              <a:latin typeface="Roboto Slab"/>
              <a:ea typeface="Roboto Slab"/>
              <a:cs typeface="Roboto Slab"/>
              <a:sym typeface="Roboto Slab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Slab"/>
              <a:buChar char="○"/>
            </a:pPr>
            <a:r>
              <a:rPr lang="en">
                <a:latin typeface="Roboto Slab"/>
                <a:ea typeface="Roboto Slab"/>
                <a:cs typeface="Roboto Slab"/>
                <a:sym typeface="Roboto Slab"/>
              </a:rPr>
              <a:t>Free and open-source by Microsoft</a:t>
            </a:r>
            <a:endParaRPr>
              <a:latin typeface="Roboto Slab"/>
              <a:ea typeface="Roboto Slab"/>
              <a:cs typeface="Roboto Slab"/>
              <a:sym typeface="Roboto Slab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Slab"/>
              <a:buChar char="○"/>
            </a:pPr>
            <a:r>
              <a:rPr lang="en">
                <a:latin typeface="Roboto Slab"/>
                <a:ea typeface="Roboto Slab"/>
                <a:cs typeface="Roboto Slab"/>
                <a:sym typeface="Roboto Slab"/>
              </a:rPr>
              <a:t>Extensive extension marketplace</a:t>
            </a:r>
            <a:endParaRPr>
              <a:latin typeface="Roboto Slab"/>
              <a:ea typeface="Roboto Slab"/>
              <a:cs typeface="Roboto Slab"/>
              <a:sym typeface="Roboto Slab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"/>
              <a:buChar char="●"/>
            </a:pPr>
            <a:r>
              <a:rPr lang="en">
                <a:latin typeface="Roboto Slab"/>
                <a:ea typeface="Roboto Slab"/>
                <a:cs typeface="Roboto Slab"/>
                <a:sym typeface="Roboto Slab"/>
              </a:rPr>
              <a:t>WebStorm</a:t>
            </a:r>
            <a:endParaRPr>
              <a:latin typeface="Roboto Slab"/>
              <a:ea typeface="Roboto Slab"/>
              <a:cs typeface="Roboto Slab"/>
              <a:sym typeface="Roboto Slab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Slab"/>
              <a:buChar char="○"/>
            </a:pPr>
            <a:r>
              <a:rPr lang="en">
                <a:latin typeface="Roboto Slab"/>
                <a:ea typeface="Roboto Slab"/>
                <a:cs typeface="Roboto Slab"/>
                <a:sym typeface="Roboto Slab"/>
              </a:rPr>
              <a:t>Full-featured IDE by JetBrains</a:t>
            </a:r>
            <a:endParaRPr>
              <a:latin typeface="Roboto Slab"/>
              <a:ea typeface="Roboto Slab"/>
              <a:cs typeface="Roboto Slab"/>
              <a:sym typeface="Roboto Slab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Slab"/>
              <a:buChar char="○"/>
            </a:pPr>
            <a:r>
              <a:rPr lang="en">
                <a:latin typeface="Roboto Slab"/>
                <a:ea typeface="Roboto Slab"/>
                <a:cs typeface="Roboto Slab"/>
                <a:sym typeface="Roboto Slab"/>
              </a:rPr>
              <a:t>Advanced JavaScript/TypeScript support</a:t>
            </a:r>
            <a:endParaRPr>
              <a:latin typeface="Roboto Slab"/>
              <a:ea typeface="Roboto Slab"/>
              <a:cs typeface="Roboto Slab"/>
              <a:sym typeface="Roboto Slab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"/>
              <a:buChar char="●"/>
            </a:pPr>
            <a:r>
              <a:rPr lang="en">
                <a:latin typeface="Roboto Slab"/>
                <a:ea typeface="Roboto Slab"/>
                <a:cs typeface="Roboto Slab"/>
                <a:sym typeface="Roboto Slab"/>
              </a:rPr>
              <a:t>Many more…</a:t>
            </a:r>
            <a:endParaRPr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 document structure</a:t>
            </a:r>
            <a:endParaRPr/>
          </a:p>
        </p:txBody>
      </p:sp>
      <p:sp>
        <p:nvSpPr>
          <p:cNvPr id="229" name="Google Shape;229;p38"/>
          <p:cNvSpPr txBox="1"/>
          <p:nvPr>
            <p:ph idx="1" type="body"/>
          </p:nvPr>
        </p:nvSpPr>
        <p:spPr>
          <a:xfrm>
            <a:off x="387900" y="1489825"/>
            <a:ext cx="47328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"/>
              <a:buChar char="●"/>
            </a:pPr>
            <a:r>
              <a:rPr lang="en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rPr>
              <a:t>&lt;!DOCTYPE&gt;</a:t>
            </a:r>
            <a:r>
              <a:rPr lang="en">
                <a:latin typeface="Roboto Slab"/>
                <a:ea typeface="Roboto Slab"/>
                <a:cs typeface="Roboto Slab"/>
                <a:sym typeface="Roboto Slab"/>
              </a:rPr>
              <a:t> – document type declaration</a:t>
            </a:r>
            <a:endParaRPr>
              <a:latin typeface="Roboto Slab"/>
              <a:ea typeface="Roboto Slab"/>
              <a:cs typeface="Roboto Slab"/>
              <a:sym typeface="Roboto Slab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"/>
              <a:buChar char="●"/>
            </a:pPr>
            <a:r>
              <a:rPr lang="en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rPr>
              <a:t>&lt;html&gt;</a:t>
            </a:r>
            <a:r>
              <a:rPr lang="en">
                <a:latin typeface="Roboto Slab"/>
                <a:ea typeface="Roboto Slab"/>
                <a:cs typeface="Roboto Slab"/>
                <a:sym typeface="Roboto Slab"/>
              </a:rPr>
              <a:t> – root element</a:t>
            </a:r>
            <a:endParaRPr>
              <a:latin typeface="Roboto Slab"/>
              <a:ea typeface="Roboto Slab"/>
              <a:cs typeface="Roboto Slab"/>
              <a:sym typeface="Roboto Slab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"/>
              <a:buChar char="●"/>
            </a:pPr>
            <a:r>
              <a:rPr lang="en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rPr>
              <a:t>&lt;head&gt;</a:t>
            </a:r>
            <a:r>
              <a:rPr lang="en">
                <a:latin typeface="Roboto Slab"/>
                <a:ea typeface="Roboto Slab"/>
                <a:cs typeface="Roboto Slab"/>
                <a:sym typeface="Roboto Slab"/>
              </a:rPr>
              <a:t> – metadata &amp; resources</a:t>
            </a:r>
            <a:endParaRPr>
              <a:latin typeface="Roboto Slab"/>
              <a:ea typeface="Roboto Slab"/>
              <a:cs typeface="Roboto Slab"/>
              <a:sym typeface="Roboto Slab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"/>
              <a:buChar char="●"/>
            </a:pPr>
            <a:r>
              <a:rPr lang="en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rPr>
              <a:t>&lt;body&gt;</a:t>
            </a:r>
            <a:r>
              <a:rPr lang="en">
                <a:latin typeface="Roboto Slab"/>
                <a:ea typeface="Roboto Slab"/>
                <a:cs typeface="Roboto Slab"/>
                <a:sym typeface="Roboto Slab"/>
              </a:rPr>
              <a:t> – visible page content</a:t>
            </a:r>
            <a:endParaRPr>
              <a:latin typeface="Roboto Slab"/>
              <a:ea typeface="Roboto Slab"/>
              <a:cs typeface="Roboto Slab"/>
              <a:sym typeface="Roboto Slab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"/>
              <a:buChar char="●"/>
            </a:pPr>
            <a:r>
              <a:rPr lang="en">
                <a:latin typeface="Roboto Slab"/>
                <a:ea typeface="Roboto Slab"/>
                <a:cs typeface="Roboto Slab"/>
                <a:sym typeface="Roboto Slab"/>
              </a:rPr>
              <a:t>Semantic elements </a:t>
            </a:r>
            <a:endParaRPr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230" name="Google Shape;23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03648" y="1334276"/>
            <a:ext cx="3558275" cy="3234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 Browser &amp; HTML</a:t>
            </a:r>
            <a:endParaRPr/>
          </a:p>
        </p:txBody>
      </p:sp>
      <p:sp>
        <p:nvSpPr>
          <p:cNvPr id="236" name="Google Shape;236;p39"/>
          <p:cNvSpPr txBox="1"/>
          <p:nvPr>
            <p:ph idx="1" type="body"/>
          </p:nvPr>
        </p:nvSpPr>
        <p:spPr>
          <a:xfrm>
            <a:off x="311700" y="1266325"/>
            <a:ext cx="48000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"/>
              <a:buChar char="●"/>
            </a:pPr>
            <a:r>
              <a:rPr lang="en">
                <a:latin typeface="Roboto Slab"/>
                <a:ea typeface="Roboto Slab"/>
                <a:cs typeface="Roboto Slab"/>
                <a:sym typeface="Roboto Slab"/>
              </a:rPr>
              <a:t>HTML is parsed by the browser</a:t>
            </a:r>
            <a:endParaRPr>
              <a:latin typeface="Roboto Slab"/>
              <a:ea typeface="Roboto Slab"/>
              <a:cs typeface="Roboto Slab"/>
              <a:sym typeface="Roboto Slab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"/>
              <a:buChar char="●"/>
            </a:pPr>
            <a:r>
              <a:rPr lang="en">
                <a:latin typeface="Roboto Slab"/>
                <a:ea typeface="Roboto Slab"/>
                <a:cs typeface="Roboto Slab"/>
                <a:sym typeface="Roboto Slab"/>
              </a:rPr>
              <a:t>Browser converts HTML into the DOM </a:t>
            </a:r>
            <a:r>
              <a:rPr lang="en" sz="1400">
                <a:latin typeface="Roboto Slab"/>
                <a:ea typeface="Roboto Slab"/>
                <a:cs typeface="Roboto Slab"/>
                <a:sym typeface="Roboto Slab"/>
              </a:rPr>
              <a:t>(Document Object Model)</a:t>
            </a:r>
            <a:endParaRPr>
              <a:latin typeface="Roboto Slab"/>
              <a:ea typeface="Roboto Slab"/>
              <a:cs typeface="Roboto Slab"/>
              <a:sym typeface="Roboto Slab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"/>
              <a:buChar char="●"/>
            </a:pPr>
            <a:r>
              <a:rPr lang="en">
                <a:latin typeface="Roboto Slab"/>
                <a:ea typeface="Roboto Slab"/>
                <a:cs typeface="Roboto Slab"/>
                <a:sym typeface="Roboto Slab"/>
              </a:rPr>
              <a:t>CSS &amp; JavaScript are applied</a:t>
            </a:r>
            <a:endParaRPr>
              <a:latin typeface="Roboto Slab"/>
              <a:ea typeface="Roboto Slab"/>
              <a:cs typeface="Roboto Slab"/>
              <a:sym typeface="Roboto Slab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"/>
              <a:buChar char="●"/>
            </a:pPr>
            <a:r>
              <a:rPr lang="en">
                <a:latin typeface="Roboto Slab"/>
                <a:ea typeface="Roboto Slab"/>
                <a:cs typeface="Roboto Slab"/>
                <a:sym typeface="Roboto Slab"/>
              </a:rPr>
              <a:t>Browser renders layout, styles, and interactivity</a:t>
            </a:r>
            <a:endParaRPr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237" name="Google Shape;23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9200" y="882750"/>
            <a:ext cx="3563770" cy="3686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40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 Tags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4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Headings hierarchy</a:t>
            </a:r>
            <a:endParaRPr/>
          </a:p>
        </p:txBody>
      </p:sp>
      <p:sp>
        <p:nvSpPr>
          <p:cNvPr id="248" name="Google Shape;248;p4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rPr>
              <a:t>&lt;h1&gt;</a:t>
            </a:r>
            <a:r>
              <a:rPr lang="en">
                <a:latin typeface="Roboto Slab"/>
                <a:ea typeface="Roboto Slab"/>
                <a:cs typeface="Roboto Slab"/>
                <a:sym typeface="Roboto Slab"/>
              </a:rPr>
              <a:t>–</a:t>
            </a:r>
            <a:r>
              <a:rPr lang="en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rPr>
              <a:t>&lt;h6&gt;</a:t>
            </a:r>
            <a:r>
              <a:rPr lang="en">
                <a:latin typeface="Roboto Slab"/>
                <a:ea typeface="Roboto Slab"/>
                <a:cs typeface="Roboto Slab"/>
                <a:sym typeface="Roboto Slab"/>
              </a:rPr>
              <a:t> define content hierarchy</a:t>
            </a:r>
            <a:endParaRPr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latin typeface="Roboto Slab"/>
                <a:ea typeface="Roboto Slab"/>
                <a:cs typeface="Roboto Slab"/>
                <a:sym typeface="Roboto Slab"/>
              </a:rPr>
              <a:t>Use one </a:t>
            </a:r>
            <a:r>
              <a:rPr lang="en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rPr>
              <a:t>&lt;h1&gt;</a:t>
            </a:r>
            <a:r>
              <a:rPr lang="en">
                <a:latin typeface="Roboto Slab"/>
                <a:ea typeface="Roboto Slab"/>
                <a:cs typeface="Roboto Slab"/>
                <a:sym typeface="Roboto Slab"/>
              </a:rPr>
              <a:t> per page</a:t>
            </a:r>
            <a:endParaRPr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latin typeface="Roboto Slab"/>
                <a:ea typeface="Roboto Slab"/>
                <a:cs typeface="Roboto Slab"/>
                <a:sym typeface="Roboto Slab"/>
              </a:rPr>
              <a:t>Don’t skip heading levels</a:t>
            </a:r>
            <a:endParaRPr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latin typeface="Roboto Slab"/>
                <a:ea typeface="Roboto Slab"/>
                <a:cs typeface="Roboto Slab"/>
                <a:sym typeface="Roboto Slab"/>
              </a:rPr>
              <a:t>Headings describe structure, not style</a:t>
            </a:r>
            <a:endParaRPr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latin typeface="Roboto Slab"/>
                <a:ea typeface="Roboto Slab"/>
                <a:cs typeface="Roboto Slab"/>
                <a:sym typeface="Roboto Slab"/>
              </a:rPr>
              <a:t>Improves accessibility &amp; SEO </a:t>
            </a:r>
            <a:r>
              <a:rPr lang="en" sz="1400">
                <a:latin typeface="Roboto Slab"/>
                <a:ea typeface="Roboto Slab"/>
                <a:cs typeface="Roboto Slab"/>
                <a:sym typeface="Roboto Slab"/>
              </a:rPr>
              <a:t>(Search Engine Optimization)</a:t>
            </a:r>
            <a:endParaRPr sz="1400"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</a:pPr>
            <a:r>
              <a:rPr b="1" lang="en" sz="2200">
                <a:latin typeface="Roboto Slab"/>
                <a:ea typeface="Roboto Slab"/>
                <a:cs typeface="Roboto Slab"/>
                <a:sym typeface="Roboto Slab"/>
              </a:rPr>
              <a:t>Yair Oval</a:t>
            </a:r>
            <a:endParaRPr b="1" sz="2200"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</a:pPr>
            <a:r>
              <a:rPr b="1" lang="en" sz="2200">
                <a:latin typeface="Roboto Slab"/>
                <a:ea typeface="Roboto Slab"/>
                <a:cs typeface="Roboto Slab"/>
                <a:sym typeface="Roboto Slab"/>
              </a:rPr>
              <a:t>Web &amp; Cloud Architect</a:t>
            </a:r>
            <a:endParaRPr b="1" sz="2200">
              <a:latin typeface="Roboto Slab"/>
              <a:ea typeface="Roboto Slab"/>
              <a:cs typeface="Roboto Slab"/>
              <a:sym typeface="Roboto Slab"/>
            </a:endParaRPr>
          </a:p>
          <a:p>
            <a:pPr indent="-33655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700"/>
              <a:buFont typeface="Roboto Slab"/>
              <a:buChar char="●"/>
            </a:pPr>
            <a:r>
              <a:rPr lang="en" sz="1700">
                <a:latin typeface="Roboto Slab"/>
                <a:ea typeface="Roboto Slab"/>
                <a:cs typeface="Roboto Slab"/>
                <a:sym typeface="Roboto Slab"/>
              </a:rPr>
              <a:t>25+ years of experience</a:t>
            </a:r>
            <a:endParaRPr sz="1700">
              <a:latin typeface="Roboto Slab"/>
              <a:ea typeface="Roboto Slab"/>
              <a:cs typeface="Roboto Slab"/>
              <a:sym typeface="Roboto Slab"/>
            </a:endParaRPr>
          </a:p>
          <a:p>
            <a:pPr indent="-3365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Roboto Slab"/>
              <a:buChar char="●"/>
            </a:pPr>
            <a:r>
              <a:rPr lang="en" sz="1700">
                <a:latin typeface="Roboto Slab"/>
                <a:ea typeface="Roboto Slab"/>
                <a:cs typeface="Roboto Slab"/>
                <a:sym typeface="Roboto Slab"/>
              </a:rPr>
              <a:t>Extensive work with startups</a:t>
            </a:r>
            <a:endParaRPr sz="1700">
              <a:latin typeface="Roboto Slab"/>
              <a:ea typeface="Roboto Slab"/>
              <a:cs typeface="Roboto Slab"/>
              <a:sym typeface="Roboto Slab"/>
            </a:endParaRPr>
          </a:p>
          <a:p>
            <a:pPr indent="-3365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Roboto Slab"/>
              <a:buChar char="●"/>
            </a:pPr>
            <a:r>
              <a:rPr lang="en" sz="1700">
                <a:latin typeface="Roboto Slab"/>
                <a:ea typeface="Roboto Slab"/>
                <a:cs typeface="Roboto Slab"/>
                <a:sym typeface="Roboto Slab"/>
              </a:rPr>
              <a:t>Dog lover (especially my own)</a:t>
            </a:r>
            <a:endParaRPr sz="1700"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9" name="Google Shape;79;p15"/>
          <p:cNvSpPr txBox="1"/>
          <p:nvPr>
            <p:ph type="title"/>
          </p:nvPr>
        </p:nvSpPr>
        <p:spPr>
          <a:xfrm>
            <a:off x="231725" y="975625"/>
            <a:ext cx="4045200" cy="131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 Me</a:t>
            </a:r>
            <a:endParaRPr/>
          </a:p>
        </p:txBody>
      </p:sp>
      <p:pic>
        <p:nvPicPr>
          <p:cNvPr id="80" name="Google Shape;8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3750" y="2293825"/>
            <a:ext cx="1921151" cy="1874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Paragraphs</a:t>
            </a:r>
            <a:endParaRPr/>
          </a:p>
        </p:txBody>
      </p:sp>
      <p:sp>
        <p:nvSpPr>
          <p:cNvPr id="254" name="Google Shape;254;p42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Slab"/>
                <a:ea typeface="Roboto Slab"/>
                <a:cs typeface="Roboto Slab"/>
                <a:sym typeface="Roboto Slab"/>
              </a:rPr>
              <a:t>Separate blocks of text into distinct paragraphs</a:t>
            </a:r>
            <a:endParaRPr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latin typeface="Roboto Slab"/>
                <a:ea typeface="Roboto Slab"/>
                <a:cs typeface="Roboto Slab"/>
                <a:sym typeface="Roboto Slab"/>
              </a:rPr>
              <a:t>Each </a:t>
            </a:r>
            <a:r>
              <a:rPr lang="en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rPr>
              <a:t>&lt;p&gt;</a:t>
            </a:r>
            <a:r>
              <a:rPr lang="en">
                <a:latin typeface="Roboto Slab"/>
                <a:ea typeface="Roboto Slab"/>
                <a:cs typeface="Roboto Slab"/>
                <a:sym typeface="Roboto Slab"/>
              </a:rPr>
              <a:t> tag defines a separate paragraph block</a:t>
            </a:r>
            <a:endParaRPr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latin typeface="Roboto Slab"/>
                <a:ea typeface="Roboto Slab"/>
                <a:cs typeface="Roboto Slab"/>
                <a:sym typeface="Roboto Slab"/>
              </a:rPr>
              <a:t>The browser automatically adds spacing between paragraphs to enhance readability and maintain visual consistency.</a:t>
            </a:r>
            <a:endParaRPr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Text formatting tags</a:t>
            </a:r>
            <a:endParaRPr/>
          </a:p>
        </p:txBody>
      </p:sp>
      <p:sp>
        <p:nvSpPr>
          <p:cNvPr id="260" name="Google Shape;260;p43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Slab"/>
                <a:ea typeface="Roboto Slab"/>
                <a:cs typeface="Roboto Slab"/>
                <a:sym typeface="Roboto Slab"/>
              </a:rPr>
              <a:t>HTML provides several text formatting tags:</a:t>
            </a:r>
            <a:endParaRPr>
              <a:latin typeface="Roboto Slab"/>
              <a:ea typeface="Roboto Slab"/>
              <a:cs typeface="Roboto Slab"/>
              <a:sym typeface="Roboto Slab"/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Font typeface="Roboto Slab"/>
              <a:buChar char="●"/>
            </a:pPr>
            <a:r>
              <a:rPr lang="en">
                <a:latin typeface="Roboto Slab"/>
                <a:ea typeface="Roboto Slab"/>
                <a:cs typeface="Roboto Slab"/>
                <a:sym typeface="Roboto Slab"/>
              </a:rPr>
              <a:t>The </a:t>
            </a:r>
            <a:r>
              <a:rPr lang="en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rPr>
              <a:t>&lt;strong&gt;</a:t>
            </a:r>
            <a:r>
              <a:rPr lang="en">
                <a:latin typeface="Roboto Slab"/>
                <a:ea typeface="Roboto Slab"/>
                <a:cs typeface="Roboto Slab"/>
                <a:sym typeface="Roboto Slab"/>
              </a:rPr>
              <a:t> and </a:t>
            </a:r>
            <a:r>
              <a:rPr lang="en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rPr>
              <a:t>&lt;em&gt;</a:t>
            </a:r>
            <a:r>
              <a:rPr lang="en">
                <a:latin typeface="Roboto Slab"/>
                <a:ea typeface="Roboto Slab"/>
                <a:cs typeface="Roboto Slab"/>
                <a:sym typeface="Roboto Slab"/>
              </a:rPr>
              <a:t> tags are used to emphasize text. </a:t>
            </a:r>
            <a:endParaRPr>
              <a:latin typeface="Roboto Slab"/>
              <a:ea typeface="Roboto Slab"/>
              <a:cs typeface="Roboto Slab"/>
              <a:sym typeface="Roboto Slab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 Slab"/>
              <a:buChar char="●"/>
            </a:pPr>
            <a:r>
              <a:rPr lang="en">
                <a:latin typeface="Roboto Slab"/>
                <a:ea typeface="Roboto Slab"/>
                <a:cs typeface="Roboto Slab"/>
                <a:sym typeface="Roboto Slab"/>
              </a:rPr>
              <a:t>The </a:t>
            </a:r>
            <a:r>
              <a:rPr lang="en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rPr>
              <a:t>&lt;u&gt;</a:t>
            </a:r>
            <a:r>
              <a:rPr lang="en">
                <a:latin typeface="Roboto Slab"/>
                <a:ea typeface="Roboto Slab"/>
                <a:cs typeface="Roboto Slab"/>
                <a:sym typeface="Roboto Slab"/>
              </a:rPr>
              <a:t> tag are used to </a:t>
            </a:r>
            <a:r>
              <a:rPr lang="en">
                <a:latin typeface="Roboto Slab"/>
                <a:ea typeface="Roboto Slab"/>
                <a:cs typeface="Roboto Slab"/>
                <a:sym typeface="Roboto Slab"/>
              </a:rPr>
              <a:t>underline</a:t>
            </a:r>
            <a:r>
              <a:rPr lang="en">
                <a:latin typeface="Roboto Slab"/>
                <a:ea typeface="Roboto Slab"/>
                <a:cs typeface="Roboto Slab"/>
                <a:sym typeface="Roboto Slab"/>
              </a:rPr>
              <a:t> text.</a:t>
            </a:r>
            <a:endParaRPr>
              <a:latin typeface="Roboto Slab"/>
              <a:ea typeface="Roboto Slab"/>
              <a:cs typeface="Roboto Slab"/>
              <a:sym typeface="Roboto Slab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 Slab"/>
              <a:buChar char="●"/>
            </a:pPr>
            <a:r>
              <a:rPr lang="en">
                <a:latin typeface="Roboto Slab"/>
                <a:ea typeface="Roboto Slab"/>
                <a:cs typeface="Roboto Slab"/>
                <a:sym typeface="Roboto Slab"/>
              </a:rPr>
              <a:t>The </a:t>
            </a:r>
            <a:r>
              <a:rPr lang="en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rPr>
              <a:t>&lt;s&gt;</a:t>
            </a:r>
            <a:r>
              <a:rPr lang="en">
                <a:latin typeface="Roboto Slab"/>
                <a:ea typeface="Roboto Slab"/>
                <a:cs typeface="Roboto Slab"/>
                <a:sym typeface="Roboto Slab"/>
              </a:rPr>
              <a:t> tag strikes through text.</a:t>
            </a:r>
            <a:endParaRPr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Working with Links</a:t>
            </a:r>
            <a:endParaRPr/>
          </a:p>
        </p:txBody>
      </p:sp>
      <p:sp>
        <p:nvSpPr>
          <p:cNvPr id="266" name="Google Shape;266;p44"/>
          <p:cNvSpPr txBox="1"/>
          <p:nvPr>
            <p:ph idx="1" type="body"/>
          </p:nvPr>
        </p:nvSpPr>
        <p:spPr>
          <a:xfrm>
            <a:off x="311700" y="1266325"/>
            <a:ext cx="85206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latin typeface="Roboto Slab"/>
                <a:ea typeface="Roboto Slab"/>
                <a:cs typeface="Roboto Slab"/>
                <a:sym typeface="Roboto Slab"/>
              </a:rPr>
              <a:t>Enable users to n</a:t>
            </a:r>
            <a:r>
              <a:rPr lang="en">
                <a:latin typeface="Roboto Slab"/>
                <a:ea typeface="Roboto Slab"/>
                <a:cs typeface="Roboto Slab"/>
                <a:sym typeface="Roboto Slab"/>
              </a:rPr>
              <a:t>avigate between web pages, resources, and various forms of communication.</a:t>
            </a:r>
            <a:endParaRPr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67" name="Google Shape;267;p44"/>
          <p:cNvSpPr txBox="1"/>
          <p:nvPr>
            <p:ph idx="1" type="body"/>
          </p:nvPr>
        </p:nvSpPr>
        <p:spPr>
          <a:xfrm>
            <a:off x="311700" y="2836400"/>
            <a:ext cx="8520600" cy="19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 Slab"/>
                <a:ea typeface="Roboto Slab"/>
                <a:cs typeface="Roboto Slab"/>
                <a:sym typeface="Roboto Slab"/>
              </a:rPr>
              <a:t>Types of URLs:</a:t>
            </a:r>
            <a:endParaRPr b="1">
              <a:latin typeface="Roboto Slab"/>
              <a:ea typeface="Roboto Slab"/>
              <a:cs typeface="Roboto Slab"/>
              <a:sym typeface="Roboto Slab"/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Font typeface="Roboto Slab"/>
              <a:buChar char="●"/>
            </a:pPr>
            <a:r>
              <a:rPr lang="en">
                <a:latin typeface="Roboto Slab"/>
                <a:ea typeface="Roboto Slab"/>
                <a:cs typeface="Roboto Slab"/>
                <a:sym typeface="Roboto Slab"/>
              </a:rPr>
              <a:t>Absolute URLs </a:t>
            </a:r>
            <a:r>
              <a:rPr lang="en">
                <a:solidFill>
                  <a:srgbClr val="188038"/>
                </a:solidFill>
                <a:latin typeface="Roboto Slab"/>
                <a:ea typeface="Roboto Slab"/>
                <a:cs typeface="Roboto Slab"/>
                <a:sym typeface="Roboto Slab"/>
              </a:rPr>
              <a:t>"https://www.example.com"</a:t>
            </a:r>
            <a:endParaRPr>
              <a:solidFill>
                <a:srgbClr val="188038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 Slab"/>
              <a:buChar char="●"/>
            </a:pPr>
            <a:r>
              <a:rPr lang="en">
                <a:latin typeface="Roboto Slab"/>
                <a:ea typeface="Roboto Slab"/>
                <a:cs typeface="Roboto Slab"/>
                <a:sym typeface="Roboto Slab"/>
              </a:rPr>
              <a:t>Telephone URLs </a:t>
            </a:r>
            <a:r>
              <a:rPr lang="en">
                <a:solidFill>
                  <a:srgbClr val="188038"/>
                </a:solidFill>
                <a:latin typeface="Roboto Slab"/>
                <a:ea typeface="Roboto Slab"/>
                <a:cs typeface="Roboto Slab"/>
                <a:sym typeface="Roboto Slab"/>
              </a:rPr>
              <a:t>"tel:phone-number"</a:t>
            </a:r>
            <a:endParaRPr>
              <a:solidFill>
                <a:srgbClr val="188038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 Slab"/>
              <a:buChar char="●"/>
            </a:pPr>
            <a:r>
              <a:rPr lang="en">
                <a:latin typeface="Roboto Slab"/>
                <a:ea typeface="Roboto Slab"/>
                <a:cs typeface="Roboto Slab"/>
                <a:sym typeface="Roboto Slab"/>
              </a:rPr>
              <a:t>Email URLs </a:t>
            </a:r>
            <a:r>
              <a:rPr lang="en">
                <a:solidFill>
                  <a:srgbClr val="188038"/>
                </a:solidFill>
                <a:latin typeface="Roboto Slab"/>
                <a:ea typeface="Roboto Slab"/>
                <a:cs typeface="Roboto Slab"/>
                <a:sym typeface="Roboto Slab"/>
              </a:rPr>
              <a:t>"mailto:email-address"</a:t>
            </a:r>
            <a:endParaRPr>
              <a:solidFill>
                <a:srgbClr val="188038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268" name="Google Shape;26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700" y="2175500"/>
            <a:ext cx="4263755" cy="423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Buttons</a:t>
            </a:r>
            <a:endParaRPr/>
          </a:p>
        </p:txBody>
      </p:sp>
      <p:sp>
        <p:nvSpPr>
          <p:cNvPr id="274" name="Google Shape;274;p45"/>
          <p:cNvSpPr txBox="1"/>
          <p:nvPr>
            <p:ph idx="1" type="body"/>
          </p:nvPr>
        </p:nvSpPr>
        <p:spPr>
          <a:xfrm>
            <a:off x="311700" y="1266325"/>
            <a:ext cx="85206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latin typeface="Roboto Slab"/>
                <a:ea typeface="Roboto Slab"/>
                <a:cs typeface="Roboto Slab"/>
                <a:sym typeface="Roboto Slab"/>
              </a:rPr>
              <a:t>The </a:t>
            </a:r>
            <a:r>
              <a:rPr lang="en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rPr>
              <a:t>&lt;button&gt;</a:t>
            </a:r>
            <a:r>
              <a:rPr lang="en">
                <a:latin typeface="Roboto Slab"/>
                <a:ea typeface="Roboto Slab"/>
                <a:cs typeface="Roboto Slab"/>
                <a:sym typeface="Roboto Slab"/>
              </a:rPr>
              <a:t> tag creates clickable buttons on web pages.</a:t>
            </a:r>
            <a:endParaRPr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75" name="Google Shape;275;p45"/>
          <p:cNvSpPr txBox="1"/>
          <p:nvPr>
            <p:ph idx="1" type="body"/>
          </p:nvPr>
        </p:nvSpPr>
        <p:spPr>
          <a:xfrm>
            <a:off x="311700" y="2836400"/>
            <a:ext cx="8520600" cy="19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 Slab"/>
                <a:ea typeface="Roboto Slab"/>
                <a:cs typeface="Roboto Slab"/>
                <a:sym typeface="Roboto Slab"/>
              </a:rPr>
              <a:t>Types of buttons:</a:t>
            </a:r>
            <a:endParaRPr b="1">
              <a:latin typeface="Roboto Slab"/>
              <a:ea typeface="Roboto Slab"/>
              <a:cs typeface="Roboto Slab"/>
              <a:sym typeface="Roboto Slab"/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Font typeface="Roboto Slab"/>
              <a:buChar char="●"/>
            </a:pPr>
            <a:r>
              <a:rPr b="1" lang="en">
                <a:latin typeface="Roboto Slab"/>
                <a:ea typeface="Roboto Slab"/>
                <a:cs typeface="Roboto Slab"/>
                <a:sym typeface="Roboto Slab"/>
              </a:rPr>
              <a:t>Standard </a:t>
            </a:r>
            <a:r>
              <a:rPr lang="en">
                <a:latin typeface="Roboto Slab"/>
                <a:ea typeface="Roboto Slab"/>
                <a:cs typeface="Roboto Slab"/>
                <a:sym typeface="Roboto Slab"/>
              </a:rPr>
              <a:t>- general purpose</a:t>
            </a:r>
            <a:endParaRPr>
              <a:latin typeface="Roboto Slab"/>
              <a:ea typeface="Roboto Slab"/>
              <a:cs typeface="Roboto Slab"/>
              <a:sym typeface="Roboto Slab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 Slab"/>
              <a:buChar char="●"/>
            </a:pPr>
            <a:r>
              <a:rPr b="1" lang="en">
                <a:latin typeface="Roboto Slab"/>
                <a:ea typeface="Roboto Slab"/>
                <a:cs typeface="Roboto Slab"/>
                <a:sym typeface="Roboto Slab"/>
              </a:rPr>
              <a:t>Submit </a:t>
            </a:r>
            <a:r>
              <a:rPr lang="en">
                <a:latin typeface="Roboto Slab"/>
                <a:ea typeface="Roboto Slab"/>
                <a:cs typeface="Roboto Slab"/>
                <a:sym typeface="Roboto Slab"/>
              </a:rPr>
              <a:t>- submit form data</a:t>
            </a:r>
            <a:endParaRPr>
              <a:latin typeface="Roboto Slab"/>
              <a:ea typeface="Roboto Slab"/>
              <a:cs typeface="Roboto Slab"/>
              <a:sym typeface="Roboto Slab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 Slab"/>
              <a:buChar char="●"/>
            </a:pPr>
            <a:r>
              <a:rPr b="1" lang="en">
                <a:latin typeface="Roboto Slab"/>
                <a:ea typeface="Roboto Slab"/>
                <a:cs typeface="Roboto Slab"/>
                <a:sym typeface="Roboto Slab"/>
              </a:rPr>
              <a:t>Reset </a:t>
            </a:r>
            <a:r>
              <a:rPr lang="en">
                <a:latin typeface="Roboto Slab"/>
                <a:ea typeface="Roboto Slab"/>
                <a:cs typeface="Roboto Slab"/>
                <a:sym typeface="Roboto Slab"/>
              </a:rPr>
              <a:t>- reset form fields</a:t>
            </a:r>
            <a:endParaRPr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276" name="Google Shape;276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150" y="2108125"/>
            <a:ext cx="8202225" cy="410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Working with Images</a:t>
            </a:r>
            <a:endParaRPr/>
          </a:p>
        </p:txBody>
      </p:sp>
      <p:sp>
        <p:nvSpPr>
          <p:cNvPr id="282" name="Google Shape;282;p46"/>
          <p:cNvSpPr txBox="1"/>
          <p:nvPr>
            <p:ph idx="1" type="body"/>
          </p:nvPr>
        </p:nvSpPr>
        <p:spPr>
          <a:xfrm>
            <a:off x="311700" y="1266325"/>
            <a:ext cx="8520600" cy="13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Slab"/>
                <a:ea typeface="Roboto Slab"/>
                <a:cs typeface="Roboto Slab"/>
                <a:sym typeface="Roboto Slab"/>
              </a:rPr>
              <a:t>The </a:t>
            </a:r>
            <a:r>
              <a:rPr lang="en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rPr>
              <a:t>&lt;img&gt;</a:t>
            </a:r>
            <a:r>
              <a:rPr lang="en">
                <a:latin typeface="Roboto Slab"/>
                <a:ea typeface="Roboto Slab"/>
                <a:cs typeface="Roboto Slab"/>
                <a:sym typeface="Roboto Slab"/>
              </a:rPr>
              <a:t> tag creates an image and requires at least two attributes:</a:t>
            </a:r>
            <a:endParaRPr>
              <a:latin typeface="Roboto Slab"/>
              <a:ea typeface="Roboto Slab"/>
              <a:cs typeface="Roboto Slab"/>
              <a:sym typeface="Roboto Slab"/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Font typeface="Roboto Slab"/>
              <a:buChar char="●"/>
            </a:pPr>
            <a:r>
              <a:rPr b="1" lang="en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rPr>
              <a:t>src</a:t>
            </a:r>
            <a:r>
              <a:rPr lang="en">
                <a:latin typeface="Roboto Slab"/>
                <a:ea typeface="Roboto Slab"/>
                <a:cs typeface="Roboto Slab"/>
                <a:sym typeface="Roboto Slab"/>
              </a:rPr>
              <a:t> - the image file location</a:t>
            </a:r>
            <a:endParaRPr>
              <a:latin typeface="Roboto Slab"/>
              <a:ea typeface="Roboto Slab"/>
              <a:cs typeface="Roboto Slab"/>
              <a:sym typeface="Roboto Slab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 Slab"/>
              <a:buChar char="●"/>
            </a:pPr>
            <a:r>
              <a:rPr b="1" lang="en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rPr>
              <a:t>alt</a:t>
            </a:r>
            <a:r>
              <a:rPr lang="en">
                <a:latin typeface="Roboto Slab"/>
                <a:ea typeface="Roboto Slab"/>
                <a:cs typeface="Roboto Slab"/>
                <a:sym typeface="Roboto Slab"/>
              </a:rPr>
              <a:t> - alternative text for accessibility or when the image fails to load</a:t>
            </a:r>
            <a:endParaRPr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283" name="Google Shape;283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825" y="2768050"/>
            <a:ext cx="6135276" cy="36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Embedding Audio Files</a:t>
            </a:r>
            <a:endParaRPr/>
          </a:p>
        </p:txBody>
      </p:sp>
      <p:sp>
        <p:nvSpPr>
          <p:cNvPr id="289" name="Google Shape;289;p47"/>
          <p:cNvSpPr txBox="1"/>
          <p:nvPr>
            <p:ph idx="1" type="body"/>
          </p:nvPr>
        </p:nvSpPr>
        <p:spPr>
          <a:xfrm>
            <a:off x="311700" y="1266325"/>
            <a:ext cx="8520600" cy="53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latin typeface="Roboto Slab"/>
                <a:ea typeface="Roboto Slab"/>
                <a:cs typeface="Roboto Slab"/>
                <a:sym typeface="Roboto Slab"/>
              </a:rPr>
              <a:t>The </a:t>
            </a:r>
            <a:r>
              <a:rPr lang="en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rPr>
              <a:t>&lt;audio&gt;</a:t>
            </a:r>
            <a:r>
              <a:rPr lang="en">
                <a:latin typeface="Roboto Slab"/>
                <a:ea typeface="Roboto Slab"/>
                <a:cs typeface="Roboto Slab"/>
                <a:sym typeface="Roboto Slab"/>
              </a:rPr>
              <a:t> tag displays an audio player inside the browser.</a:t>
            </a:r>
            <a:endParaRPr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90" name="Google Shape;290;p47"/>
          <p:cNvSpPr txBox="1"/>
          <p:nvPr>
            <p:ph idx="1" type="body"/>
          </p:nvPr>
        </p:nvSpPr>
        <p:spPr>
          <a:xfrm>
            <a:off x="336900" y="3137151"/>
            <a:ext cx="8520600" cy="168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 Slab"/>
                <a:ea typeface="Roboto Slab"/>
                <a:cs typeface="Roboto Slab"/>
                <a:sym typeface="Roboto Slab"/>
              </a:rPr>
              <a:t>Useful Audio Attributes</a:t>
            </a:r>
            <a:endParaRPr b="1">
              <a:latin typeface="Roboto Slab"/>
              <a:ea typeface="Roboto Slab"/>
              <a:cs typeface="Roboto Slab"/>
              <a:sym typeface="Roboto Slab"/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Font typeface="Roboto Slab"/>
              <a:buChar char="●"/>
            </a:pPr>
            <a:r>
              <a:rPr b="1" lang="en">
                <a:latin typeface="Roboto Slab"/>
                <a:ea typeface="Roboto Slab"/>
                <a:cs typeface="Roboto Slab"/>
                <a:sym typeface="Roboto Slab"/>
              </a:rPr>
              <a:t>controls</a:t>
            </a:r>
            <a:r>
              <a:rPr lang="en">
                <a:latin typeface="Roboto Slab"/>
                <a:ea typeface="Roboto Slab"/>
                <a:cs typeface="Roboto Slab"/>
                <a:sym typeface="Roboto Slab"/>
              </a:rPr>
              <a:t>: shows play, pause, volume, etc;</a:t>
            </a:r>
            <a:endParaRPr>
              <a:latin typeface="Roboto Slab"/>
              <a:ea typeface="Roboto Slab"/>
              <a:cs typeface="Roboto Slab"/>
              <a:sym typeface="Roboto Slab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 Slab"/>
              <a:buChar char="●"/>
            </a:pPr>
            <a:r>
              <a:rPr b="1" lang="en">
                <a:latin typeface="Roboto Slab"/>
                <a:ea typeface="Roboto Slab"/>
                <a:cs typeface="Roboto Slab"/>
                <a:sym typeface="Roboto Slab"/>
              </a:rPr>
              <a:t>autoplay</a:t>
            </a:r>
            <a:r>
              <a:rPr lang="en">
                <a:latin typeface="Roboto Slab"/>
                <a:ea typeface="Roboto Slab"/>
                <a:cs typeface="Roboto Slab"/>
                <a:sym typeface="Roboto Slab"/>
              </a:rPr>
              <a:t>: starts playing automatically;</a:t>
            </a:r>
            <a:endParaRPr>
              <a:latin typeface="Roboto Slab"/>
              <a:ea typeface="Roboto Slab"/>
              <a:cs typeface="Roboto Slab"/>
              <a:sym typeface="Roboto Slab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 Slab"/>
              <a:buChar char="●"/>
            </a:pPr>
            <a:r>
              <a:rPr b="1" lang="en">
                <a:latin typeface="Roboto Slab"/>
                <a:ea typeface="Roboto Slab"/>
                <a:cs typeface="Roboto Slab"/>
                <a:sym typeface="Roboto Slab"/>
              </a:rPr>
              <a:t>loop</a:t>
            </a:r>
            <a:r>
              <a:rPr lang="en">
                <a:latin typeface="Roboto Slab"/>
                <a:ea typeface="Roboto Slab"/>
                <a:cs typeface="Roboto Slab"/>
                <a:sym typeface="Roboto Slab"/>
              </a:rPr>
              <a:t>: repeats the audio continuously</a:t>
            </a:r>
            <a:endParaRPr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291" name="Google Shape;291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650" y="1953872"/>
            <a:ext cx="5968876" cy="91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Embedding Video Files</a:t>
            </a:r>
            <a:endParaRPr/>
          </a:p>
        </p:txBody>
      </p:sp>
      <p:sp>
        <p:nvSpPr>
          <p:cNvPr id="297" name="Google Shape;297;p48"/>
          <p:cNvSpPr txBox="1"/>
          <p:nvPr>
            <p:ph idx="1" type="body"/>
          </p:nvPr>
        </p:nvSpPr>
        <p:spPr>
          <a:xfrm>
            <a:off x="311700" y="1266325"/>
            <a:ext cx="8520600" cy="53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latin typeface="Roboto Slab"/>
                <a:ea typeface="Roboto Slab"/>
                <a:cs typeface="Roboto Slab"/>
                <a:sym typeface="Roboto Slab"/>
              </a:rPr>
              <a:t>The </a:t>
            </a:r>
            <a:r>
              <a:rPr lang="en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rPr>
              <a:t>&lt;video&gt;</a:t>
            </a:r>
            <a:r>
              <a:rPr lang="en">
                <a:latin typeface="Roboto Slab"/>
                <a:ea typeface="Roboto Slab"/>
                <a:cs typeface="Roboto Slab"/>
                <a:sym typeface="Roboto Slab"/>
              </a:rPr>
              <a:t> tag embeds video content into an HTML document.</a:t>
            </a:r>
            <a:endParaRPr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98" name="Google Shape;298;p48"/>
          <p:cNvSpPr txBox="1"/>
          <p:nvPr>
            <p:ph idx="1" type="body"/>
          </p:nvPr>
        </p:nvSpPr>
        <p:spPr>
          <a:xfrm>
            <a:off x="336900" y="3137151"/>
            <a:ext cx="8520600" cy="168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 Slab"/>
                <a:ea typeface="Roboto Slab"/>
                <a:cs typeface="Roboto Slab"/>
                <a:sym typeface="Roboto Slab"/>
              </a:rPr>
              <a:t>Useful Video Attributes</a:t>
            </a:r>
            <a:endParaRPr b="1">
              <a:latin typeface="Roboto Slab"/>
              <a:ea typeface="Roboto Slab"/>
              <a:cs typeface="Roboto Slab"/>
              <a:sym typeface="Roboto Slab"/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Font typeface="Roboto Slab"/>
              <a:buChar char="●"/>
            </a:pPr>
            <a:r>
              <a:rPr b="1" lang="en">
                <a:latin typeface="Roboto Slab"/>
                <a:ea typeface="Roboto Slab"/>
                <a:cs typeface="Roboto Slab"/>
                <a:sym typeface="Roboto Slab"/>
              </a:rPr>
              <a:t>controls</a:t>
            </a:r>
            <a:r>
              <a:rPr lang="en">
                <a:latin typeface="Roboto Slab"/>
                <a:ea typeface="Roboto Slab"/>
                <a:cs typeface="Roboto Slab"/>
                <a:sym typeface="Roboto Slab"/>
              </a:rPr>
              <a:t>: shows play, pause, volume, etc;</a:t>
            </a:r>
            <a:endParaRPr>
              <a:latin typeface="Roboto Slab"/>
              <a:ea typeface="Roboto Slab"/>
              <a:cs typeface="Roboto Slab"/>
              <a:sym typeface="Roboto Slab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 Slab"/>
              <a:buChar char="●"/>
            </a:pPr>
            <a:r>
              <a:rPr b="1" lang="en">
                <a:latin typeface="Roboto Slab"/>
                <a:ea typeface="Roboto Slab"/>
                <a:cs typeface="Roboto Slab"/>
                <a:sym typeface="Roboto Slab"/>
              </a:rPr>
              <a:t>autoplay</a:t>
            </a:r>
            <a:r>
              <a:rPr lang="en">
                <a:latin typeface="Roboto Slab"/>
                <a:ea typeface="Roboto Slab"/>
                <a:cs typeface="Roboto Slab"/>
                <a:sym typeface="Roboto Slab"/>
              </a:rPr>
              <a:t>: starts playing automatically;</a:t>
            </a:r>
            <a:endParaRPr>
              <a:latin typeface="Roboto Slab"/>
              <a:ea typeface="Roboto Slab"/>
              <a:cs typeface="Roboto Slab"/>
              <a:sym typeface="Roboto Slab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 Slab"/>
              <a:buChar char="●"/>
            </a:pPr>
            <a:r>
              <a:rPr b="1" lang="en">
                <a:latin typeface="Roboto Slab"/>
                <a:ea typeface="Roboto Slab"/>
                <a:cs typeface="Roboto Slab"/>
                <a:sym typeface="Roboto Slab"/>
              </a:rPr>
              <a:t>loop</a:t>
            </a:r>
            <a:r>
              <a:rPr lang="en">
                <a:latin typeface="Roboto Slab"/>
                <a:ea typeface="Roboto Slab"/>
                <a:cs typeface="Roboto Slab"/>
                <a:sym typeface="Roboto Slab"/>
              </a:rPr>
              <a:t>: repeats the audio continuously</a:t>
            </a:r>
            <a:endParaRPr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299" name="Google Shape;29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661" y="1947930"/>
            <a:ext cx="5950806" cy="969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Organizing Lists</a:t>
            </a:r>
            <a:endParaRPr/>
          </a:p>
        </p:txBody>
      </p:sp>
      <p:sp>
        <p:nvSpPr>
          <p:cNvPr id="305" name="Google Shape;305;p49"/>
          <p:cNvSpPr txBox="1"/>
          <p:nvPr>
            <p:ph idx="1" type="body"/>
          </p:nvPr>
        </p:nvSpPr>
        <p:spPr>
          <a:xfrm>
            <a:off x="311700" y="1266325"/>
            <a:ext cx="4785900" cy="3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Slab"/>
                <a:ea typeface="Roboto Slab"/>
                <a:cs typeface="Roboto Slab"/>
                <a:sym typeface="Roboto Slab"/>
              </a:rPr>
              <a:t>Lists can be created using two main tags: </a:t>
            </a:r>
            <a:endParaRPr>
              <a:latin typeface="Roboto Slab"/>
              <a:ea typeface="Roboto Slab"/>
              <a:cs typeface="Roboto Slab"/>
              <a:sym typeface="Roboto Slab"/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Font typeface="Roboto Slab"/>
              <a:buChar char="●"/>
            </a:pPr>
            <a:r>
              <a:rPr lang="en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rPr>
              <a:t>&lt;ul&gt;</a:t>
            </a:r>
            <a:r>
              <a:rPr lang="en">
                <a:latin typeface="Roboto Slab"/>
                <a:ea typeface="Roboto Slab"/>
                <a:cs typeface="Roboto Slab"/>
                <a:sym typeface="Roboto Slab"/>
              </a:rPr>
              <a:t> unordered list with bullet points or other markers</a:t>
            </a:r>
            <a:endParaRPr>
              <a:latin typeface="Roboto Slab"/>
              <a:ea typeface="Roboto Slab"/>
              <a:cs typeface="Roboto Slab"/>
              <a:sym typeface="Roboto Slab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 Slab"/>
              <a:buChar char="●"/>
            </a:pPr>
            <a:r>
              <a:rPr lang="en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rPr>
              <a:t>&lt;ol&gt;</a:t>
            </a:r>
            <a:r>
              <a:rPr lang="en">
                <a:latin typeface="Roboto Slab"/>
                <a:ea typeface="Roboto Slab"/>
                <a:cs typeface="Roboto Slab"/>
                <a:sym typeface="Roboto Slab"/>
              </a:rPr>
              <a:t> ordered list with a specific order or ranking</a:t>
            </a:r>
            <a:endParaRPr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306" name="Google Shape;306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21950" y="1266325"/>
            <a:ext cx="2445701" cy="3037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50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 Tables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5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 Tables</a:t>
            </a:r>
            <a:endParaRPr/>
          </a:p>
        </p:txBody>
      </p:sp>
      <p:sp>
        <p:nvSpPr>
          <p:cNvPr id="317" name="Google Shape;317;p51"/>
          <p:cNvSpPr txBox="1"/>
          <p:nvPr>
            <p:ph idx="1" type="body"/>
          </p:nvPr>
        </p:nvSpPr>
        <p:spPr>
          <a:xfrm>
            <a:off x="311700" y="1266325"/>
            <a:ext cx="3733800" cy="34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Slab"/>
                <a:ea typeface="Roboto Slab"/>
                <a:cs typeface="Roboto Slab"/>
                <a:sym typeface="Roboto Slab"/>
              </a:rPr>
              <a:t>Tables in HTML Used to display data in rows and columns.</a:t>
            </a:r>
            <a:endParaRPr>
              <a:latin typeface="Roboto Slab"/>
              <a:ea typeface="Roboto Slab"/>
              <a:cs typeface="Roboto Slab"/>
              <a:sym typeface="Roboto Slab"/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Font typeface="Roboto Slab"/>
              <a:buChar char="●"/>
            </a:pPr>
            <a:r>
              <a:rPr lang="en">
                <a:latin typeface="Roboto Slab"/>
                <a:ea typeface="Roboto Slab"/>
                <a:cs typeface="Roboto Slab"/>
                <a:sym typeface="Roboto Slab"/>
              </a:rPr>
              <a:t>Use the </a:t>
            </a:r>
            <a:r>
              <a:rPr lang="en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rPr>
              <a:t>&lt;table&gt;</a:t>
            </a:r>
            <a:r>
              <a:rPr lang="en">
                <a:latin typeface="Roboto Slab"/>
                <a:ea typeface="Roboto Slab"/>
                <a:cs typeface="Roboto Slab"/>
                <a:sym typeface="Roboto Slab"/>
              </a:rPr>
              <a:t> tag to create a table. </a:t>
            </a:r>
            <a:endParaRPr>
              <a:latin typeface="Roboto Slab"/>
              <a:ea typeface="Roboto Slab"/>
              <a:cs typeface="Roboto Slab"/>
              <a:sym typeface="Roboto Slab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 Slab"/>
              <a:buChar char="●"/>
            </a:pPr>
            <a:r>
              <a:rPr lang="en">
                <a:latin typeface="Roboto Slab"/>
                <a:ea typeface="Roboto Slab"/>
                <a:cs typeface="Roboto Slab"/>
                <a:sym typeface="Roboto Slab"/>
              </a:rPr>
              <a:t>Rows are defined with </a:t>
            </a:r>
            <a:r>
              <a:rPr lang="en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rPr>
              <a:t>&lt;tr&gt;</a:t>
            </a:r>
            <a:r>
              <a:rPr lang="en">
                <a:latin typeface="Roboto Slab"/>
                <a:ea typeface="Roboto Slab"/>
                <a:cs typeface="Roboto Slab"/>
                <a:sym typeface="Roboto Slab"/>
              </a:rPr>
              <a:t> </a:t>
            </a:r>
            <a:endParaRPr>
              <a:latin typeface="Roboto Slab"/>
              <a:ea typeface="Roboto Slab"/>
              <a:cs typeface="Roboto Slab"/>
              <a:sym typeface="Roboto Slab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 Slab"/>
              <a:buChar char="●"/>
            </a:pPr>
            <a:r>
              <a:rPr lang="en">
                <a:latin typeface="Roboto Slab"/>
                <a:ea typeface="Roboto Slab"/>
                <a:cs typeface="Roboto Slab"/>
                <a:sym typeface="Roboto Slab"/>
              </a:rPr>
              <a:t>Cells with </a:t>
            </a:r>
            <a:r>
              <a:rPr lang="en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rPr>
              <a:t>&lt;td&gt;</a:t>
            </a:r>
            <a:endParaRPr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318" name="Google Shape;318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2725" y="1266325"/>
            <a:ext cx="3035601" cy="248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Course Goals</a:t>
            </a:r>
            <a:endParaRPr/>
          </a:p>
        </p:txBody>
      </p:sp>
      <p:sp>
        <p:nvSpPr>
          <p:cNvPr id="86" name="Google Shape;86;p16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Slab"/>
                <a:ea typeface="Roboto Slab"/>
                <a:cs typeface="Roboto Slab"/>
                <a:sym typeface="Roboto Slab"/>
              </a:rPr>
              <a:t>By the end of training you should be able to:</a:t>
            </a:r>
            <a:endParaRPr>
              <a:latin typeface="Roboto Slab"/>
              <a:ea typeface="Roboto Slab"/>
              <a:cs typeface="Roboto Slab"/>
              <a:sym typeface="Roboto Slab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Roboto Slab"/>
              <a:buChar char="●"/>
            </a:pPr>
            <a:r>
              <a:rPr lang="en">
                <a:latin typeface="Roboto Slab"/>
                <a:ea typeface="Roboto Slab"/>
                <a:cs typeface="Roboto Slab"/>
                <a:sym typeface="Roboto Slab"/>
              </a:rPr>
              <a:t>Build HTML pages</a:t>
            </a:r>
            <a:endParaRPr>
              <a:latin typeface="Roboto Slab"/>
              <a:ea typeface="Roboto Slab"/>
              <a:cs typeface="Roboto Slab"/>
              <a:sym typeface="Roboto Slab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"/>
              <a:buChar char="●"/>
            </a:pPr>
            <a:r>
              <a:rPr lang="en">
                <a:latin typeface="Roboto Slab"/>
                <a:ea typeface="Roboto Slab"/>
                <a:cs typeface="Roboto Slab"/>
                <a:sym typeface="Roboto Slab"/>
              </a:rPr>
              <a:t>Style it using modern CSS </a:t>
            </a:r>
            <a:endParaRPr>
              <a:latin typeface="Roboto Slab"/>
              <a:ea typeface="Roboto Slab"/>
              <a:cs typeface="Roboto Slab"/>
              <a:sym typeface="Roboto Slab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"/>
              <a:buChar char="●"/>
            </a:pPr>
            <a:r>
              <a:rPr lang="en">
                <a:latin typeface="Roboto Slab"/>
                <a:ea typeface="Roboto Slab"/>
                <a:cs typeface="Roboto Slab"/>
                <a:sym typeface="Roboto Slab"/>
              </a:rPr>
              <a:t>Make it responsive across devices</a:t>
            </a:r>
            <a:endParaRPr>
              <a:latin typeface="Roboto Slab"/>
              <a:ea typeface="Roboto Slab"/>
              <a:cs typeface="Roboto Slab"/>
              <a:sym typeface="Roboto Slab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"/>
              <a:buChar char="●"/>
            </a:pPr>
            <a:r>
              <a:rPr lang="en">
                <a:latin typeface="Roboto Slab"/>
                <a:ea typeface="Roboto Slab"/>
                <a:cs typeface="Roboto Slab"/>
                <a:sym typeface="Roboto Slab"/>
              </a:rPr>
              <a:t>Use Browser DevTools to inspect, debug and improve code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5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Headers</a:t>
            </a:r>
            <a:endParaRPr/>
          </a:p>
        </p:txBody>
      </p:sp>
      <p:sp>
        <p:nvSpPr>
          <p:cNvPr id="324" name="Google Shape;324;p52"/>
          <p:cNvSpPr txBox="1"/>
          <p:nvPr>
            <p:ph idx="1" type="body"/>
          </p:nvPr>
        </p:nvSpPr>
        <p:spPr>
          <a:xfrm>
            <a:off x="311700" y="1266325"/>
            <a:ext cx="4365900" cy="361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Slab"/>
                <a:ea typeface="Roboto Slab"/>
                <a:cs typeface="Roboto Slab"/>
                <a:sym typeface="Roboto Slab"/>
              </a:rPr>
              <a:t>Use </a:t>
            </a:r>
            <a:r>
              <a:rPr lang="en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rPr>
              <a:t>&lt;th&gt;</a:t>
            </a:r>
            <a:r>
              <a:rPr lang="en">
                <a:latin typeface="Roboto Slab"/>
                <a:ea typeface="Roboto Slab"/>
                <a:cs typeface="Roboto Slab"/>
                <a:sym typeface="Roboto Slab"/>
              </a:rPr>
              <a:t> for column or row headings. </a:t>
            </a:r>
            <a:endParaRPr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latin typeface="Roboto Slab"/>
                <a:ea typeface="Roboto Slab"/>
                <a:cs typeface="Roboto Slab"/>
                <a:sym typeface="Roboto Slab"/>
              </a:rPr>
              <a:t>Header cells usually go inside a </a:t>
            </a:r>
            <a:r>
              <a:rPr lang="en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rPr>
              <a:t>&lt;thead&gt;</a:t>
            </a:r>
            <a:r>
              <a:rPr lang="en">
                <a:latin typeface="Roboto Slab"/>
                <a:ea typeface="Roboto Slab"/>
                <a:cs typeface="Roboto Slab"/>
                <a:sym typeface="Roboto Slab"/>
              </a:rPr>
              <a:t> section.</a:t>
            </a:r>
            <a:endParaRPr>
              <a:latin typeface="Roboto Slab"/>
              <a:ea typeface="Roboto Slab"/>
              <a:cs typeface="Roboto Slab"/>
              <a:sym typeface="Roboto Slab"/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Font typeface="Roboto Slab"/>
              <a:buChar char="●"/>
            </a:pPr>
            <a:r>
              <a:rPr lang="en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rPr>
              <a:t>&lt;thead&gt;</a:t>
            </a:r>
            <a:r>
              <a:rPr lang="en">
                <a:latin typeface="Roboto Slab"/>
                <a:ea typeface="Roboto Slab"/>
                <a:cs typeface="Roboto Slab"/>
                <a:sym typeface="Roboto Slab"/>
              </a:rPr>
              <a:t> wraps header rows</a:t>
            </a:r>
            <a:endParaRPr>
              <a:latin typeface="Roboto Slab"/>
              <a:ea typeface="Roboto Slab"/>
              <a:cs typeface="Roboto Slab"/>
              <a:sym typeface="Roboto Slab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 Slab"/>
              <a:buChar char="●"/>
            </a:pPr>
            <a:r>
              <a:rPr lang="en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rPr>
              <a:t>&lt;th&gt;</a:t>
            </a:r>
            <a:r>
              <a:rPr lang="en">
                <a:latin typeface="Roboto Slab"/>
                <a:ea typeface="Roboto Slab"/>
                <a:cs typeface="Roboto Slab"/>
                <a:sym typeface="Roboto Slab"/>
              </a:rPr>
              <a:t> defines header cells</a:t>
            </a:r>
            <a:endParaRPr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325" name="Google Shape;325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0000" y="1304825"/>
            <a:ext cx="3305526" cy="228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5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Body</a:t>
            </a:r>
            <a:endParaRPr/>
          </a:p>
        </p:txBody>
      </p:sp>
      <p:sp>
        <p:nvSpPr>
          <p:cNvPr id="331" name="Google Shape;331;p53"/>
          <p:cNvSpPr txBox="1"/>
          <p:nvPr>
            <p:ph idx="1" type="body"/>
          </p:nvPr>
        </p:nvSpPr>
        <p:spPr>
          <a:xfrm>
            <a:off x="311700" y="1266325"/>
            <a:ext cx="4509600" cy="351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Slab"/>
                <a:ea typeface="Roboto Slab"/>
                <a:cs typeface="Roboto Slab"/>
                <a:sym typeface="Roboto Slab"/>
              </a:rPr>
              <a:t>The </a:t>
            </a:r>
            <a:r>
              <a:rPr lang="en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rPr>
              <a:t>&lt;tbody&gt;</a:t>
            </a:r>
            <a:r>
              <a:rPr lang="en">
                <a:latin typeface="Roboto Slab"/>
                <a:ea typeface="Roboto Slab"/>
                <a:cs typeface="Roboto Slab"/>
                <a:sym typeface="Roboto Slab"/>
              </a:rPr>
              <a:t> section wraps the main table data (the regular rows).</a:t>
            </a:r>
            <a:endParaRPr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latin typeface="Roboto Slab"/>
                <a:ea typeface="Roboto Slab"/>
                <a:cs typeface="Roboto Slab"/>
                <a:sym typeface="Roboto Slab"/>
              </a:rPr>
              <a:t>Summarizing</a:t>
            </a:r>
            <a:endParaRPr b="1">
              <a:latin typeface="Roboto Slab"/>
              <a:ea typeface="Roboto Slab"/>
              <a:cs typeface="Roboto Slab"/>
              <a:sym typeface="Roboto Slab"/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Font typeface="Roboto Slab"/>
              <a:buChar char="●"/>
            </a:pPr>
            <a:r>
              <a:rPr lang="en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rPr>
              <a:t>&lt;table&gt;</a:t>
            </a:r>
            <a:r>
              <a:rPr lang="en">
                <a:latin typeface="Roboto Slab"/>
                <a:ea typeface="Roboto Slab"/>
                <a:cs typeface="Roboto Slab"/>
                <a:sym typeface="Roboto Slab"/>
              </a:rPr>
              <a:t>: main table container</a:t>
            </a:r>
            <a:endParaRPr>
              <a:latin typeface="Roboto Slab"/>
              <a:ea typeface="Roboto Slab"/>
              <a:cs typeface="Roboto Slab"/>
              <a:sym typeface="Roboto Slab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 Slab"/>
              <a:buChar char="●"/>
            </a:pPr>
            <a:r>
              <a:rPr lang="en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rPr>
              <a:t>&lt;thead&gt;</a:t>
            </a:r>
            <a:r>
              <a:rPr lang="en">
                <a:latin typeface="Roboto Slab"/>
                <a:ea typeface="Roboto Slab"/>
                <a:cs typeface="Roboto Slab"/>
                <a:sym typeface="Roboto Slab"/>
              </a:rPr>
              <a:t>: header row(s) with </a:t>
            </a:r>
            <a:r>
              <a:rPr lang="en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rPr>
              <a:t>&lt;th&gt;</a:t>
            </a:r>
            <a:endParaRPr>
              <a:latin typeface="Roboto Slab"/>
              <a:ea typeface="Roboto Slab"/>
              <a:cs typeface="Roboto Slab"/>
              <a:sym typeface="Roboto Slab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 Slab"/>
              <a:buChar char="●"/>
            </a:pPr>
            <a:r>
              <a:rPr lang="en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rPr>
              <a:t>&lt;tbody&gt;</a:t>
            </a:r>
            <a:r>
              <a:rPr lang="en">
                <a:latin typeface="Roboto Slab"/>
                <a:ea typeface="Roboto Slab"/>
                <a:cs typeface="Roboto Slab"/>
                <a:sym typeface="Roboto Slab"/>
              </a:rPr>
              <a:t>: data rows with </a:t>
            </a:r>
            <a:r>
              <a:rPr lang="en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rPr>
              <a:t>&lt;td&gt;</a:t>
            </a:r>
            <a:endParaRPr>
              <a:latin typeface="Roboto Slab"/>
              <a:ea typeface="Roboto Slab"/>
              <a:cs typeface="Roboto Slab"/>
              <a:sym typeface="Roboto Slab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 Slab"/>
              <a:buChar char="●"/>
            </a:pPr>
            <a:r>
              <a:rPr lang="en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rPr>
              <a:t>&lt;tr&gt;</a:t>
            </a:r>
            <a:r>
              <a:rPr lang="en">
                <a:latin typeface="Roboto Slab"/>
                <a:ea typeface="Roboto Slab"/>
                <a:cs typeface="Roboto Slab"/>
                <a:sym typeface="Roboto Slab"/>
              </a:rPr>
              <a:t>: a table row</a:t>
            </a:r>
            <a:endParaRPr>
              <a:latin typeface="Roboto Slab"/>
              <a:ea typeface="Roboto Slab"/>
              <a:cs typeface="Roboto Slab"/>
              <a:sym typeface="Roboto Slab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 Slab"/>
              <a:buChar char="●"/>
            </a:pPr>
            <a:r>
              <a:rPr lang="en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rPr>
              <a:t>&lt;td&gt;</a:t>
            </a:r>
            <a:r>
              <a:rPr lang="en">
                <a:latin typeface="Roboto Slab"/>
                <a:ea typeface="Roboto Slab"/>
                <a:cs typeface="Roboto Slab"/>
                <a:sym typeface="Roboto Slab"/>
              </a:rPr>
              <a:t>/</a:t>
            </a:r>
            <a:r>
              <a:rPr lang="en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rPr>
              <a:t>&lt;th&gt;</a:t>
            </a:r>
            <a:r>
              <a:rPr lang="en">
                <a:latin typeface="Roboto Slab"/>
                <a:ea typeface="Roboto Slab"/>
                <a:cs typeface="Roboto Slab"/>
                <a:sym typeface="Roboto Slab"/>
              </a:rPr>
              <a:t>: data cell / header cell</a:t>
            </a:r>
            <a:endParaRPr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332" name="Google Shape;332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94950" y="1371025"/>
            <a:ext cx="3046200" cy="245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4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 Forms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 Forms</a:t>
            </a:r>
            <a:endParaRPr/>
          </a:p>
        </p:txBody>
      </p:sp>
      <p:sp>
        <p:nvSpPr>
          <p:cNvPr id="343" name="Google Shape;343;p55"/>
          <p:cNvSpPr txBox="1"/>
          <p:nvPr>
            <p:ph idx="1" type="body"/>
          </p:nvPr>
        </p:nvSpPr>
        <p:spPr>
          <a:xfrm>
            <a:off x="311700" y="1266325"/>
            <a:ext cx="3717600" cy="351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Slab"/>
                <a:ea typeface="Roboto Slab"/>
                <a:cs typeface="Roboto Slab"/>
                <a:sym typeface="Roboto Slab"/>
              </a:rPr>
              <a:t>Forms are the backbone of user interaction on web pages.</a:t>
            </a:r>
            <a:endParaRPr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latin typeface="Roboto Slab"/>
                <a:ea typeface="Roboto Slab"/>
                <a:cs typeface="Roboto Slab"/>
                <a:sym typeface="Roboto Slab"/>
              </a:rPr>
              <a:t>They allow users to share information, engage with content, and complete essential actions</a:t>
            </a:r>
            <a:endParaRPr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344" name="Google Shape;344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5300" y="405173"/>
            <a:ext cx="3285601" cy="4206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Building HTML Forms</a:t>
            </a:r>
            <a:endParaRPr/>
          </a:p>
        </p:txBody>
      </p:sp>
      <p:sp>
        <p:nvSpPr>
          <p:cNvPr id="350" name="Google Shape;350;p56"/>
          <p:cNvSpPr txBox="1"/>
          <p:nvPr>
            <p:ph idx="1" type="body"/>
          </p:nvPr>
        </p:nvSpPr>
        <p:spPr>
          <a:xfrm>
            <a:off x="311700" y="1266325"/>
            <a:ext cx="3717600" cy="351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Slab"/>
                <a:ea typeface="Roboto Slab"/>
                <a:cs typeface="Roboto Slab"/>
                <a:sym typeface="Roboto Slab"/>
              </a:rPr>
              <a:t>An HTML form is used to collect user input.</a:t>
            </a:r>
            <a:endParaRPr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latin typeface="Roboto Slab"/>
                <a:ea typeface="Roboto Slab"/>
                <a:cs typeface="Roboto Slab"/>
                <a:sym typeface="Roboto Slab"/>
              </a:rPr>
              <a:t>The input is sent to a server for processing.</a:t>
            </a:r>
            <a:endParaRPr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latin typeface="Roboto Slab"/>
                <a:ea typeface="Roboto Slab"/>
                <a:cs typeface="Roboto Slab"/>
                <a:sym typeface="Roboto Slab"/>
              </a:rPr>
              <a:t>Forms are created using the </a:t>
            </a:r>
            <a:r>
              <a:rPr lang="en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rPr>
              <a:t>&lt;form&gt;</a:t>
            </a:r>
            <a:r>
              <a:rPr lang="en">
                <a:latin typeface="Roboto Slab"/>
                <a:ea typeface="Roboto Slab"/>
                <a:cs typeface="Roboto Slab"/>
                <a:sym typeface="Roboto Slab"/>
              </a:rPr>
              <a:t> element.</a:t>
            </a:r>
            <a:endParaRPr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351" name="Google Shape;351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9125" y="2190306"/>
            <a:ext cx="3152626" cy="762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5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Form Elements</a:t>
            </a:r>
            <a:endParaRPr/>
          </a:p>
        </p:txBody>
      </p:sp>
      <p:sp>
        <p:nvSpPr>
          <p:cNvPr id="357" name="Google Shape;357;p57"/>
          <p:cNvSpPr txBox="1"/>
          <p:nvPr>
            <p:ph idx="1" type="body"/>
          </p:nvPr>
        </p:nvSpPr>
        <p:spPr>
          <a:xfrm>
            <a:off x="311700" y="1266325"/>
            <a:ext cx="84414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Slab"/>
                <a:ea typeface="Roboto Slab"/>
                <a:cs typeface="Roboto Slab"/>
                <a:sym typeface="Roboto Slab"/>
              </a:rPr>
              <a:t>Forms contain labels and various input types (text, password, email, etc.). </a:t>
            </a:r>
            <a:endParaRPr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latin typeface="Roboto Slab"/>
                <a:ea typeface="Roboto Slab"/>
                <a:cs typeface="Roboto Slab"/>
                <a:sym typeface="Roboto Slab"/>
              </a:rPr>
              <a:t>Labels connect text to inputs and improve accessibility.</a:t>
            </a:r>
            <a:endParaRPr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358" name="Google Shape;358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350" y="2492626"/>
            <a:ext cx="5752699" cy="1365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5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Form Submission</a:t>
            </a:r>
            <a:endParaRPr/>
          </a:p>
        </p:txBody>
      </p:sp>
      <p:sp>
        <p:nvSpPr>
          <p:cNvPr id="364" name="Google Shape;364;p58"/>
          <p:cNvSpPr txBox="1"/>
          <p:nvPr>
            <p:ph idx="1" type="body"/>
          </p:nvPr>
        </p:nvSpPr>
        <p:spPr>
          <a:xfrm>
            <a:off x="311700" y="1266325"/>
            <a:ext cx="84414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latin typeface="Roboto Slab"/>
                <a:ea typeface="Roboto Slab"/>
                <a:cs typeface="Roboto Slab"/>
                <a:sym typeface="Roboto Slab"/>
              </a:rPr>
              <a:t>A form is submitted using a button with </a:t>
            </a:r>
            <a:r>
              <a:rPr lang="en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rPr>
              <a:t>type="submit"</a:t>
            </a:r>
            <a:r>
              <a:rPr lang="en">
                <a:latin typeface="Roboto Slab"/>
                <a:ea typeface="Roboto Slab"/>
                <a:cs typeface="Roboto Slab"/>
                <a:sym typeface="Roboto Slab"/>
              </a:rPr>
              <a:t>.</a:t>
            </a:r>
            <a:endParaRPr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365" name="Google Shape;365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150" y="2031650"/>
            <a:ext cx="6560375" cy="1574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5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Form Attributes</a:t>
            </a:r>
            <a:endParaRPr/>
          </a:p>
        </p:txBody>
      </p:sp>
      <p:sp>
        <p:nvSpPr>
          <p:cNvPr id="371" name="Google Shape;371;p59"/>
          <p:cNvSpPr txBox="1"/>
          <p:nvPr>
            <p:ph idx="1" type="body"/>
          </p:nvPr>
        </p:nvSpPr>
        <p:spPr>
          <a:xfrm>
            <a:off x="311700" y="1266325"/>
            <a:ext cx="4419000" cy="32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rPr>
              <a:t>action </a:t>
            </a:r>
            <a:r>
              <a:rPr lang="en">
                <a:latin typeface="Roboto Slab"/>
                <a:ea typeface="Roboto Slab"/>
                <a:cs typeface="Roboto Slab"/>
                <a:sym typeface="Roboto Slab"/>
              </a:rPr>
              <a:t>– where the data is sent</a:t>
            </a:r>
            <a:endParaRPr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rPr>
              <a:t>method </a:t>
            </a:r>
            <a:r>
              <a:rPr lang="en">
                <a:latin typeface="Roboto Slab"/>
                <a:ea typeface="Roboto Slab"/>
                <a:cs typeface="Roboto Slab"/>
                <a:sym typeface="Roboto Slab"/>
              </a:rPr>
              <a:t>– GET or POST</a:t>
            </a:r>
            <a:endParaRPr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372" name="Google Shape;372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44425" y="1287900"/>
            <a:ext cx="3003951" cy="291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6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Common Form Elements</a:t>
            </a:r>
            <a:endParaRPr/>
          </a:p>
        </p:txBody>
      </p:sp>
      <p:sp>
        <p:nvSpPr>
          <p:cNvPr id="378" name="Google Shape;378;p60"/>
          <p:cNvSpPr txBox="1"/>
          <p:nvPr>
            <p:ph idx="1" type="body"/>
          </p:nvPr>
        </p:nvSpPr>
        <p:spPr>
          <a:xfrm>
            <a:off x="311700" y="1266325"/>
            <a:ext cx="4179900" cy="351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rPr>
              <a:t>&lt;input&gt;</a:t>
            </a:r>
            <a:r>
              <a:rPr lang="en">
                <a:latin typeface="Roboto Slab"/>
                <a:ea typeface="Roboto Slab"/>
                <a:cs typeface="Roboto Slab"/>
                <a:sym typeface="Roboto Slab"/>
              </a:rPr>
              <a:t> – text, email, password, etc.</a:t>
            </a:r>
            <a:endParaRPr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rPr>
              <a:t>&lt;label&gt;</a:t>
            </a:r>
            <a:r>
              <a:rPr lang="en">
                <a:latin typeface="Roboto Slab"/>
                <a:ea typeface="Roboto Slab"/>
                <a:cs typeface="Roboto Slab"/>
                <a:sym typeface="Roboto Slab"/>
              </a:rPr>
              <a:t> – describes input fields</a:t>
            </a:r>
            <a:endParaRPr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rPr>
              <a:t>&lt;textarea&gt;</a:t>
            </a:r>
            <a:r>
              <a:rPr lang="en">
                <a:latin typeface="Roboto Slab"/>
                <a:ea typeface="Roboto Slab"/>
                <a:cs typeface="Roboto Slab"/>
                <a:sym typeface="Roboto Slab"/>
              </a:rPr>
              <a:t> – multi-line text input</a:t>
            </a:r>
            <a:endParaRPr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rPr>
              <a:t>&lt;select&gt;</a:t>
            </a:r>
            <a:r>
              <a:rPr lang="en">
                <a:latin typeface="Roboto Slab"/>
                <a:ea typeface="Roboto Slab"/>
                <a:cs typeface="Roboto Slab"/>
                <a:sym typeface="Roboto Slab"/>
              </a:rPr>
              <a:t> – dropdown list</a:t>
            </a:r>
            <a:endParaRPr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rPr>
              <a:t>&lt;button&gt;</a:t>
            </a:r>
            <a:r>
              <a:rPr lang="en">
                <a:latin typeface="Roboto Slab"/>
                <a:ea typeface="Roboto Slab"/>
                <a:cs typeface="Roboto Slab"/>
                <a:sym typeface="Roboto Slab"/>
              </a:rPr>
              <a:t> – submit/reset buttons</a:t>
            </a:r>
            <a:endParaRPr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379" name="Google Shape;379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0625" y="1197575"/>
            <a:ext cx="3003951" cy="291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6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Common Input Attributes</a:t>
            </a:r>
            <a:endParaRPr/>
          </a:p>
        </p:txBody>
      </p:sp>
      <p:sp>
        <p:nvSpPr>
          <p:cNvPr id="385" name="Google Shape;385;p61"/>
          <p:cNvSpPr txBox="1"/>
          <p:nvPr>
            <p:ph idx="1" type="body"/>
          </p:nvPr>
        </p:nvSpPr>
        <p:spPr>
          <a:xfrm>
            <a:off x="311700" y="1266325"/>
            <a:ext cx="3595500" cy="332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rPr>
              <a:t>Name</a:t>
            </a:r>
            <a:endParaRPr b="1">
              <a:solidFill>
                <a:schemeClr val="accent5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latin typeface="Roboto Slab"/>
                <a:ea typeface="Roboto Slab"/>
                <a:cs typeface="Roboto Slab"/>
                <a:sym typeface="Roboto Slab"/>
              </a:rPr>
              <a:t>Identifies the field when the form is submitted.</a:t>
            </a:r>
            <a:endParaRPr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rPr>
              <a:t>Placeholder</a:t>
            </a:r>
            <a:endParaRPr b="1">
              <a:solidFill>
                <a:schemeClr val="accent5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latin typeface="Roboto Slab"/>
                <a:ea typeface="Roboto Slab"/>
                <a:cs typeface="Roboto Slab"/>
                <a:sym typeface="Roboto Slab"/>
              </a:rPr>
              <a:t>Shows hint text inside the field.</a:t>
            </a:r>
            <a:endParaRPr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rPr>
              <a:t>Value</a:t>
            </a:r>
            <a:endParaRPr b="1">
              <a:solidFill>
                <a:schemeClr val="accent5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latin typeface="Roboto Slab"/>
                <a:ea typeface="Roboto Slab"/>
                <a:cs typeface="Roboto Slab"/>
                <a:sym typeface="Roboto Slab"/>
              </a:rPr>
              <a:t>Sets a default value in the field.</a:t>
            </a:r>
            <a:endParaRPr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386" name="Google Shape;386;p61"/>
          <p:cNvSpPr txBox="1"/>
          <p:nvPr>
            <p:ph idx="1" type="body"/>
          </p:nvPr>
        </p:nvSpPr>
        <p:spPr>
          <a:xfrm>
            <a:off x="4741486" y="630549"/>
            <a:ext cx="3595500" cy="402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rPr>
              <a:t>Required</a:t>
            </a:r>
            <a:endParaRPr b="1">
              <a:solidFill>
                <a:schemeClr val="accent5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latin typeface="Roboto Slab"/>
                <a:ea typeface="Roboto Slab"/>
                <a:cs typeface="Roboto Slab"/>
                <a:sym typeface="Roboto Slab"/>
              </a:rPr>
              <a:t>Prevents form submission if the field is empty.</a:t>
            </a:r>
            <a:endParaRPr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rPr>
              <a:t>Disabled</a:t>
            </a:r>
            <a:endParaRPr b="1">
              <a:solidFill>
                <a:schemeClr val="accent5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latin typeface="Roboto Slab"/>
                <a:ea typeface="Roboto Slab"/>
                <a:cs typeface="Roboto Slab"/>
                <a:sym typeface="Roboto Slab"/>
              </a:rPr>
              <a:t>Makes the field </a:t>
            </a:r>
            <a:r>
              <a:rPr lang="en">
                <a:latin typeface="Roboto Slab"/>
                <a:ea typeface="Roboto Slab"/>
                <a:cs typeface="Roboto Slab"/>
                <a:sym typeface="Roboto Slab"/>
              </a:rPr>
              <a:t>non editable</a:t>
            </a:r>
            <a:r>
              <a:rPr lang="en">
                <a:latin typeface="Roboto Slab"/>
                <a:ea typeface="Roboto Slab"/>
                <a:cs typeface="Roboto Slab"/>
                <a:sym typeface="Roboto Slab"/>
              </a:rPr>
              <a:t> and non-interactive.</a:t>
            </a:r>
            <a:endParaRPr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rPr>
              <a:t>Readonly</a:t>
            </a:r>
            <a:endParaRPr b="1">
              <a:solidFill>
                <a:schemeClr val="accent5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latin typeface="Roboto Slab"/>
                <a:ea typeface="Roboto Slab"/>
                <a:cs typeface="Roboto Slab"/>
                <a:sym typeface="Roboto Slab"/>
              </a:rPr>
              <a:t>Displays a value that users can copy but cannot change.</a:t>
            </a:r>
            <a:endParaRPr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 Development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6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Common Input Types</a:t>
            </a:r>
            <a:endParaRPr/>
          </a:p>
        </p:txBody>
      </p:sp>
      <p:sp>
        <p:nvSpPr>
          <p:cNvPr id="392" name="Google Shape;392;p62"/>
          <p:cNvSpPr txBox="1"/>
          <p:nvPr>
            <p:ph idx="1" type="body"/>
          </p:nvPr>
        </p:nvSpPr>
        <p:spPr>
          <a:xfrm>
            <a:off x="311700" y="1266325"/>
            <a:ext cx="8425500" cy="14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 Slab"/>
                <a:ea typeface="Roboto Slab"/>
                <a:cs typeface="Roboto Slab"/>
                <a:sym typeface="Roboto Slab"/>
              </a:rPr>
              <a:t>Text Input</a:t>
            </a:r>
            <a:endParaRPr b="1"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latin typeface="Roboto Slab"/>
                <a:ea typeface="Roboto Slab"/>
                <a:cs typeface="Roboto Slab"/>
                <a:sym typeface="Roboto Slab"/>
              </a:rPr>
              <a:t>Designed for short textual data input, such as usernames, email addresses, or brief messages.</a:t>
            </a:r>
            <a:endParaRPr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393" name="Google Shape;393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450" y="2754250"/>
            <a:ext cx="7027952" cy="52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6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Common Input Types</a:t>
            </a:r>
            <a:endParaRPr/>
          </a:p>
        </p:txBody>
      </p:sp>
      <p:sp>
        <p:nvSpPr>
          <p:cNvPr id="399" name="Google Shape;399;p63"/>
          <p:cNvSpPr txBox="1"/>
          <p:nvPr>
            <p:ph idx="1" type="body"/>
          </p:nvPr>
        </p:nvSpPr>
        <p:spPr>
          <a:xfrm>
            <a:off x="311700" y="1266325"/>
            <a:ext cx="8425500" cy="14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 Slab"/>
                <a:ea typeface="Roboto Slab"/>
                <a:cs typeface="Roboto Slab"/>
                <a:sym typeface="Roboto Slab"/>
              </a:rPr>
              <a:t>Password Input</a:t>
            </a:r>
            <a:endParaRPr b="1"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latin typeface="Roboto Slab"/>
                <a:ea typeface="Roboto Slab"/>
                <a:cs typeface="Roboto Slab"/>
                <a:sym typeface="Roboto Slab"/>
              </a:rPr>
              <a:t>Used for password input, where characters are masked for security purposes.</a:t>
            </a:r>
            <a:endParaRPr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400" name="Google Shape;400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6200" y="2822025"/>
            <a:ext cx="6326574" cy="43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6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Common Input Types</a:t>
            </a:r>
            <a:endParaRPr/>
          </a:p>
        </p:txBody>
      </p:sp>
      <p:sp>
        <p:nvSpPr>
          <p:cNvPr id="406" name="Google Shape;406;p64"/>
          <p:cNvSpPr txBox="1"/>
          <p:nvPr>
            <p:ph idx="1" type="body"/>
          </p:nvPr>
        </p:nvSpPr>
        <p:spPr>
          <a:xfrm>
            <a:off x="311700" y="1266325"/>
            <a:ext cx="8425500" cy="14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 Slab"/>
                <a:ea typeface="Roboto Slab"/>
                <a:cs typeface="Roboto Slab"/>
                <a:sym typeface="Roboto Slab"/>
              </a:rPr>
              <a:t>Number </a:t>
            </a:r>
            <a:r>
              <a:rPr b="1" lang="en">
                <a:latin typeface="Roboto Slab"/>
                <a:ea typeface="Roboto Slab"/>
                <a:cs typeface="Roboto Slab"/>
                <a:sym typeface="Roboto Slab"/>
              </a:rPr>
              <a:t>Input</a:t>
            </a:r>
            <a:endParaRPr b="1"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latin typeface="Roboto Slab"/>
                <a:ea typeface="Roboto Slab"/>
                <a:cs typeface="Roboto Slab"/>
                <a:sym typeface="Roboto Slab"/>
              </a:rPr>
              <a:t>Used for collecting numerical data from users. Provides a numeric keypad on mobile devices.</a:t>
            </a:r>
            <a:endParaRPr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407" name="Google Shape;407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325" y="2733000"/>
            <a:ext cx="6183101" cy="41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Common Input Types</a:t>
            </a:r>
            <a:endParaRPr/>
          </a:p>
        </p:txBody>
      </p:sp>
      <p:sp>
        <p:nvSpPr>
          <p:cNvPr id="413" name="Google Shape;413;p65"/>
          <p:cNvSpPr txBox="1"/>
          <p:nvPr>
            <p:ph idx="1" type="body"/>
          </p:nvPr>
        </p:nvSpPr>
        <p:spPr>
          <a:xfrm>
            <a:off x="311700" y="1266325"/>
            <a:ext cx="8425500" cy="9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 Slab"/>
                <a:ea typeface="Roboto Slab"/>
                <a:cs typeface="Roboto Slab"/>
                <a:sym typeface="Roboto Slab"/>
              </a:rPr>
              <a:t>Checkbox</a:t>
            </a:r>
            <a:endParaRPr b="1"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latin typeface="Roboto Slab"/>
                <a:ea typeface="Roboto Slab"/>
                <a:cs typeface="Roboto Slab"/>
                <a:sym typeface="Roboto Slab"/>
              </a:rPr>
              <a:t>Allows users to select one or more options from a list of choices.</a:t>
            </a:r>
            <a:endParaRPr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414" name="Google Shape;414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950" y="2408875"/>
            <a:ext cx="6139699" cy="67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6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Common Input Types</a:t>
            </a:r>
            <a:endParaRPr/>
          </a:p>
        </p:txBody>
      </p:sp>
      <p:sp>
        <p:nvSpPr>
          <p:cNvPr id="420" name="Google Shape;420;p66"/>
          <p:cNvSpPr txBox="1"/>
          <p:nvPr>
            <p:ph idx="1" type="body"/>
          </p:nvPr>
        </p:nvSpPr>
        <p:spPr>
          <a:xfrm>
            <a:off x="311700" y="1266325"/>
            <a:ext cx="8425500" cy="102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 Slab"/>
                <a:ea typeface="Roboto Slab"/>
                <a:cs typeface="Roboto Slab"/>
                <a:sym typeface="Roboto Slab"/>
              </a:rPr>
              <a:t>Radio Button</a:t>
            </a:r>
            <a:endParaRPr b="1"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latin typeface="Roboto Slab"/>
                <a:ea typeface="Roboto Slab"/>
                <a:cs typeface="Roboto Slab"/>
                <a:sym typeface="Roboto Slab"/>
              </a:rPr>
              <a:t>Allows users to select one option from a list of mutually exclusive choices.</a:t>
            </a:r>
            <a:endParaRPr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421" name="Google Shape;421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0575" y="2408325"/>
            <a:ext cx="6974825" cy="798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6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Common Input Types</a:t>
            </a:r>
            <a:endParaRPr/>
          </a:p>
        </p:txBody>
      </p:sp>
      <p:sp>
        <p:nvSpPr>
          <p:cNvPr id="427" name="Google Shape;427;p67"/>
          <p:cNvSpPr txBox="1"/>
          <p:nvPr>
            <p:ph idx="1" type="body"/>
          </p:nvPr>
        </p:nvSpPr>
        <p:spPr>
          <a:xfrm>
            <a:off x="311700" y="1266325"/>
            <a:ext cx="8425500" cy="141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 Slab"/>
                <a:ea typeface="Roboto Slab"/>
                <a:cs typeface="Roboto Slab"/>
                <a:sym typeface="Roboto Slab"/>
              </a:rPr>
              <a:t>Date Input, Time Input, and DateTime Input</a:t>
            </a:r>
            <a:endParaRPr b="1"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latin typeface="Roboto Slab"/>
                <a:ea typeface="Roboto Slab"/>
                <a:cs typeface="Roboto Slab"/>
                <a:sym typeface="Roboto Slab"/>
              </a:rPr>
              <a:t>Allows users to input dates, times, or both. Provides user-friendly interfaces for selecting dates and times.</a:t>
            </a:r>
            <a:endParaRPr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428" name="Google Shape;428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4625" y="2681425"/>
            <a:ext cx="6629450" cy="102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6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Working with the Textarea Element</a:t>
            </a:r>
            <a:endParaRPr/>
          </a:p>
        </p:txBody>
      </p:sp>
      <p:sp>
        <p:nvSpPr>
          <p:cNvPr id="434" name="Google Shape;434;p68"/>
          <p:cNvSpPr txBox="1"/>
          <p:nvPr>
            <p:ph idx="1" type="body"/>
          </p:nvPr>
        </p:nvSpPr>
        <p:spPr>
          <a:xfrm>
            <a:off x="311700" y="1266325"/>
            <a:ext cx="4339500" cy="368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Slab"/>
                <a:ea typeface="Roboto Slab"/>
                <a:cs typeface="Roboto Slab"/>
                <a:sym typeface="Roboto Slab"/>
              </a:rPr>
              <a:t>The </a:t>
            </a:r>
            <a:r>
              <a:rPr lang="en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rPr>
              <a:t>&lt;textarea&gt;</a:t>
            </a:r>
            <a:r>
              <a:rPr lang="en">
                <a:latin typeface="Roboto Slab"/>
                <a:ea typeface="Roboto Slab"/>
                <a:cs typeface="Roboto Slab"/>
                <a:sym typeface="Roboto Slab"/>
              </a:rPr>
              <a:t> element is a powerful tool for creating a multi-line text input field on a web page.</a:t>
            </a:r>
            <a:endParaRPr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latin typeface="Roboto Slab"/>
                <a:ea typeface="Roboto Slab"/>
                <a:cs typeface="Roboto Slab"/>
                <a:sym typeface="Roboto Slab"/>
              </a:rPr>
              <a:t>Attributes</a:t>
            </a:r>
            <a:endParaRPr b="1">
              <a:latin typeface="Roboto Slab"/>
              <a:ea typeface="Roboto Slab"/>
              <a:cs typeface="Roboto Slab"/>
              <a:sym typeface="Roboto Slab"/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Font typeface="Roboto Slab"/>
              <a:buChar char="●"/>
            </a:pPr>
            <a:r>
              <a:rPr b="1" lang="en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rPr>
              <a:t>rows</a:t>
            </a:r>
            <a:r>
              <a:rPr b="1" lang="en">
                <a:latin typeface="Roboto Slab"/>
                <a:ea typeface="Roboto Slab"/>
                <a:cs typeface="Roboto Slab"/>
                <a:sym typeface="Roboto Slab"/>
              </a:rPr>
              <a:t> </a:t>
            </a:r>
            <a:r>
              <a:rPr lang="en">
                <a:latin typeface="Roboto Slab"/>
                <a:ea typeface="Roboto Slab"/>
                <a:cs typeface="Roboto Slab"/>
                <a:sym typeface="Roboto Slab"/>
              </a:rPr>
              <a:t>and </a:t>
            </a:r>
            <a:r>
              <a:rPr b="1" lang="en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rPr>
              <a:t>cols</a:t>
            </a:r>
            <a:r>
              <a:rPr lang="en">
                <a:latin typeface="Roboto Slab"/>
                <a:ea typeface="Roboto Slab"/>
                <a:cs typeface="Roboto Slab"/>
                <a:sym typeface="Roboto Slab"/>
              </a:rPr>
              <a:t>: determine the number of visible rows and columns of the text area</a:t>
            </a:r>
            <a:endParaRPr>
              <a:latin typeface="Roboto Slab"/>
              <a:ea typeface="Roboto Slab"/>
              <a:cs typeface="Roboto Slab"/>
              <a:sym typeface="Roboto Slab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 Slab"/>
              <a:buChar char="●"/>
            </a:pPr>
            <a:r>
              <a:rPr b="1" lang="en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rPr>
              <a:t>maxlength</a:t>
            </a:r>
            <a:r>
              <a:rPr lang="en">
                <a:latin typeface="Roboto Slab"/>
                <a:ea typeface="Roboto Slab"/>
                <a:cs typeface="Roboto Slab"/>
                <a:sym typeface="Roboto Slab"/>
              </a:rPr>
              <a:t>: specifies the maximum number of characters that can be entered</a:t>
            </a:r>
            <a:endParaRPr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435" name="Google Shape;435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3000" y="1432350"/>
            <a:ext cx="3737025" cy="197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6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the Select Element for Dropdown</a:t>
            </a:r>
            <a:endParaRPr/>
          </a:p>
        </p:txBody>
      </p:sp>
      <p:sp>
        <p:nvSpPr>
          <p:cNvPr id="441" name="Google Shape;441;p69"/>
          <p:cNvSpPr txBox="1"/>
          <p:nvPr>
            <p:ph idx="1" type="body"/>
          </p:nvPr>
        </p:nvSpPr>
        <p:spPr>
          <a:xfrm>
            <a:off x="311700" y="1266325"/>
            <a:ext cx="4339500" cy="368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Slab"/>
                <a:ea typeface="Roboto Slab"/>
                <a:cs typeface="Roboto Slab"/>
                <a:sym typeface="Roboto Slab"/>
              </a:rPr>
              <a:t>The </a:t>
            </a:r>
            <a:r>
              <a:rPr lang="en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rPr>
              <a:t>&lt;select&gt;</a:t>
            </a:r>
            <a:r>
              <a:rPr lang="en">
                <a:latin typeface="Roboto Slab"/>
                <a:ea typeface="Roboto Slab"/>
                <a:cs typeface="Roboto Slab"/>
                <a:sym typeface="Roboto Slab"/>
              </a:rPr>
              <a:t> element is used to create a dropdown list of options for the user to choose from.</a:t>
            </a:r>
            <a:endParaRPr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latin typeface="Roboto Slab"/>
                <a:ea typeface="Roboto Slab"/>
                <a:cs typeface="Roboto Slab"/>
                <a:sym typeface="Roboto Slab"/>
              </a:rPr>
              <a:t>Attributes</a:t>
            </a:r>
            <a:endParaRPr b="1">
              <a:latin typeface="Roboto Slab"/>
              <a:ea typeface="Roboto Slab"/>
              <a:cs typeface="Roboto Slab"/>
              <a:sym typeface="Roboto Slab"/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Font typeface="Roboto Slab"/>
              <a:buChar char="●"/>
            </a:pPr>
            <a:r>
              <a:rPr b="1" lang="en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rPr>
              <a:t>size</a:t>
            </a:r>
            <a:r>
              <a:rPr lang="en">
                <a:latin typeface="Roboto Slab"/>
                <a:ea typeface="Roboto Slab"/>
                <a:cs typeface="Roboto Slab"/>
                <a:sym typeface="Roboto Slab"/>
              </a:rPr>
              <a:t>: the number of visible options in the dropdown list</a:t>
            </a:r>
            <a:endParaRPr>
              <a:latin typeface="Roboto Slab"/>
              <a:ea typeface="Roboto Slab"/>
              <a:cs typeface="Roboto Slab"/>
              <a:sym typeface="Roboto Slab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 Slab"/>
              <a:buChar char="●"/>
            </a:pPr>
            <a:r>
              <a:rPr b="1" lang="en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rPr>
              <a:t>multiple</a:t>
            </a:r>
            <a:r>
              <a:rPr lang="en">
                <a:latin typeface="Roboto Slab"/>
                <a:ea typeface="Roboto Slab"/>
                <a:cs typeface="Roboto Slab"/>
                <a:sym typeface="Roboto Slab"/>
              </a:rPr>
              <a:t>: if present, allows the user to select multiple options</a:t>
            </a:r>
            <a:endParaRPr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442" name="Google Shape;442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7650" y="1448850"/>
            <a:ext cx="4013324" cy="2460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7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Grouping Form Elements</a:t>
            </a:r>
            <a:endParaRPr/>
          </a:p>
        </p:txBody>
      </p:sp>
      <p:sp>
        <p:nvSpPr>
          <p:cNvPr id="448" name="Google Shape;448;p70"/>
          <p:cNvSpPr txBox="1"/>
          <p:nvPr>
            <p:ph idx="1" type="body"/>
          </p:nvPr>
        </p:nvSpPr>
        <p:spPr>
          <a:xfrm>
            <a:off x="311700" y="1266325"/>
            <a:ext cx="4339500" cy="368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Slab"/>
                <a:ea typeface="Roboto Slab"/>
                <a:cs typeface="Roboto Slab"/>
                <a:sym typeface="Roboto Slab"/>
              </a:rPr>
              <a:t>When form fields are related, grouping them helps users process information more easily.</a:t>
            </a:r>
            <a:endParaRPr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latin typeface="Roboto Slab"/>
                <a:ea typeface="Roboto Slab"/>
                <a:cs typeface="Roboto Slab"/>
                <a:sym typeface="Roboto Slab"/>
              </a:rPr>
              <a:t>Elements</a:t>
            </a:r>
            <a:endParaRPr b="1">
              <a:latin typeface="Roboto Slab"/>
              <a:ea typeface="Roboto Slab"/>
              <a:cs typeface="Roboto Slab"/>
              <a:sym typeface="Roboto Slab"/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Font typeface="Roboto Slab"/>
              <a:buChar char="●"/>
            </a:pPr>
            <a:r>
              <a:rPr lang="en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rPr>
              <a:t>&lt;fieldset&gt;</a:t>
            </a:r>
            <a:r>
              <a:rPr lang="en">
                <a:latin typeface="Roboto Slab"/>
                <a:ea typeface="Roboto Slab"/>
                <a:cs typeface="Roboto Slab"/>
                <a:sym typeface="Roboto Slab"/>
              </a:rPr>
              <a:t> groups related form controls</a:t>
            </a:r>
            <a:endParaRPr>
              <a:latin typeface="Roboto Slab"/>
              <a:ea typeface="Roboto Slab"/>
              <a:cs typeface="Roboto Slab"/>
              <a:sym typeface="Roboto Slab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 Slab"/>
              <a:buChar char="●"/>
            </a:pPr>
            <a:r>
              <a:rPr lang="en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rPr>
              <a:t>&lt;legend&gt;</a:t>
            </a:r>
            <a:r>
              <a:rPr lang="en">
                <a:latin typeface="Roboto Slab"/>
                <a:ea typeface="Roboto Slab"/>
                <a:cs typeface="Roboto Slab"/>
                <a:sym typeface="Roboto Slab"/>
              </a:rPr>
              <a:t> adds a title for that group</a:t>
            </a:r>
            <a:endParaRPr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449" name="Google Shape;449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1425" y="1400475"/>
            <a:ext cx="3735900" cy="2434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71"/>
          <p:cNvSpPr/>
          <p:nvPr/>
        </p:nvSpPr>
        <p:spPr>
          <a:xfrm>
            <a:off x="0" y="0"/>
            <a:ext cx="9161100" cy="2484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" name="Google Shape;455;p71"/>
          <p:cNvSpPr txBox="1"/>
          <p:nvPr>
            <p:ph idx="4294967295" type="title"/>
          </p:nvPr>
        </p:nvSpPr>
        <p:spPr>
          <a:xfrm>
            <a:off x="311700" y="1569025"/>
            <a:ext cx="85206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</a:t>
            </a: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 development</a:t>
            </a:r>
            <a:endParaRPr/>
          </a:p>
        </p:txBody>
      </p:sp>
      <p:pic>
        <p:nvPicPr>
          <p:cNvPr id="97" name="Google Shape;9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1738" y="1152425"/>
            <a:ext cx="6440519" cy="368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Frontend Developers</a:t>
            </a:r>
            <a:endParaRPr/>
          </a:p>
        </p:txBody>
      </p:sp>
      <p:pic>
        <p:nvPicPr>
          <p:cNvPr id="103" name="Google Shape;10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2325" y="1025425"/>
            <a:ext cx="6319326" cy="3686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Frontend Frameworks</a:t>
            </a:r>
            <a:endParaRPr/>
          </a:p>
        </p:txBody>
      </p:sp>
      <p:sp>
        <p:nvSpPr>
          <p:cNvPr id="109" name="Google Shape;109;p20"/>
          <p:cNvSpPr txBox="1"/>
          <p:nvPr>
            <p:ph idx="1" type="body"/>
          </p:nvPr>
        </p:nvSpPr>
        <p:spPr>
          <a:xfrm>
            <a:off x="311700" y="1266325"/>
            <a:ext cx="8143500" cy="33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Slab"/>
                <a:ea typeface="Roboto Slab"/>
                <a:cs typeface="Roboto Slab"/>
                <a:sym typeface="Roboto Slab"/>
              </a:rPr>
              <a:t>Frontend frameworks help developers build interactive, fast, and scalable user interfaces for the web.</a:t>
            </a:r>
            <a:endParaRPr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latin typeface="Roboto Slab"/>
                <a:ea typeface="Roboto Slab"/>
                <a:cs typeface="Roboto Slab"/>
                <a:sym typeface="Roboto Slab"/>
              </a:rPr>
              <a:t>Why Use Frontend Frameworks?</a:t>
            </a:r>
            <a:endParaRPr b="1">
              <a:latin typeface="Roboto Slab"/>
              <a:ea typeface="Roboto Slab"/>
              <a:cs typeface="Roboto Slab"/>
              <a:sym typeface="Roboto Slab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Roboto Slab"/>
              <a:buChar char="●"/>
            </a:pPr>
            <a:r>
              <a:rPr lang="en">
                <a:latin typeface="Roboto Slab"/>
                <a:ea typeface="Roboto Slab"/>
                <a:cs typeface="Roboto Slab"/>
                <a:sym typeface="Roboto Slab"/>
              </a:rPr>
              <a:t>Build reusable components</a:t>
            </a:r>
            <a:endParaRPr>
              <a:latin typeface="Roboto Slab"/>
              <a:ea typeface="Roboto Slab"/>
              <a:cs typeface="Roboto Slab"/>
              <a:sym typeface="Roboto Slab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"/>
              <a:buChar char="●"/>
            </a:pPr>
            <a:r>
              <a:rPr lang="en">
                <a:latin typeface="Roboto Slab"/>
                <a:ea typeface="Roboto Slab"/>
                <a:cs typeface="Roboto Slab"/>
                <a:sym typeface="Roboto Slab"/>
              </a:rPr>
              <a:t>Create dynamic, single-page applications (SPAs)</a:t>
            </a:r>
            <a:endParaRPr>
              <a:latin typeface="Roboto Slab"/>
              <a:ea typeface="Roboto Slab"/>
              <a:cs typeface="Roboto Slab"/>
              <a:sym typeface="Roboto Slab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"/>
              <a:buChar char="●"/>
            </a:pPr>
            <a:r>
              <a:rPr lang="en">
                <a:latin typeface="Roboto Slab"/>
                <a:ea typeface="Roboto Slab"/>
                <a:cs typeface="Roboto Slab"/>
                <a:sym typeface="Roboto Slab"/>
              </a:rPr>
              <a:t>Improve performance and user experience</a:t>
            </a:r>
            <a:endParaRPr>
              <a:latin typeface="Roboto Slab"/>
              <a:ea typeface="Roboto Slab"/>
              <a:cs typeface="Roboto Slab"/>
              <a:sym typeface="Roboto Slab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"/>
              <a:buChar char="●"/>
            </a:pPr>
            <a:r>
              <a:rPr lang="en">
                <a:latin typeface="Roboto Slab"/>
                <a:ea typeface="Roboto Slab"/>
                <a:cs typeface="Roboto Slab"/>
                <a:sym typeface="Roboto Slab"/>
              </a:rPr>
              <a:t>Easier to maintain large applications</a:t>
            </a:r>
            <a:endParaRPr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Popular Frontend Frameworks</a:t>
            </a:r>
            <a:endParaRPr/>
          </a:p>
        </p:txBody>
      </p:sp>
      <p:pic>
        <p:nvPicPr>
          <p:cNvPr id="115" name="Google Shape;11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9975" y="2259988"/>
            <a:ext cx="1802850" cy="180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61728" y="2064729"/>
            <a:ext cx="3220543" cy="214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26275" y="2118425"/>
            <a:ext cx="1936275" cy="1843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CE93D8"/>
      </a:accent2>
      <a:accent3>
        <a:srgbClr val="4DB6AC"/>
      </a:accent3>
      <a:accent4>
        <a:srgbClr val="FF9800"/>
      </a:accent4>
      <a:accent5>
        <a:srgbClr val="009668"/>
      </a:accent5>
      <a:accent6>
        <a:srgbClr val="EEFF41"/>
      </a:accent6>
      <a:hlink>
        <a:srgbClr val="009668"/>
      </a:hlink>
      <a:folHlink>
        <a:srgbClr val="00966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